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693400" cy="7556500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6">
          <p15:clr>
            <a:srgbClr val="A4A3A4"/>
          </p15:clr>
        </p15:guide>
        <p15:guide id="2" pos="2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92" y="78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1FED-0CB3-4FE6-BC82-90F1904343F8}" type="datetimeFigureOut">
              <a:rPr lang="et-EE" smtClean="0"/>
              <a:t>01.10.2016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93ACE-30FE-4912-BDB1-73B73332134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73827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Sagedus näitab, kui tihti mingi sündmus toimub. Suhteline sagedus näitab, kui suure osa moodustab mingi sündmus kõikide vaadeldud sündmuste arvust. Tavaliselt väljendatakse suhtelist sagedust protsentides. 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93ACE-30FE-4912-BDB1-73B73332134A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44028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http://samm.ut.ee/valimid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93ACE-30FE-4912-BDB1-73B73332134A}" type="slidenum">
              <a:rPr lang="et-EE" smtClean="0"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63030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/>
          <p:cNvSpPr txBox="1"/>
          <p:nvPr/>
        </p:nvSpPr>
        <p:spPr>
          <a:xfrm>
            <a:off x="3073400" y="2895600"/>
            <a:ext cx="76200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Empiiriline</a:t>
            </a:r>
            <a:r>
              <a:rPr lang="en-CA" sz="4410" b="1" dirty="0">
                <a:solidFill>
                  <a:srgbClr val="000000"/>
                </a:solidFill>
                <a:latin typeface="Calibri Bold"/>
                <a:cs typeface="Calibri Bold"/>
              </a:rPr>
              <a:t> </a:t>
            </a: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uurimus</a:t>
            </a:r>
            <a:endParaRPr lang="en-CA" sz="4410" b="1" dirty="0">
              <a:solidFill>
                <a:srgbClr val="000000"/>
              </a:solidFill>
              <a:latin typeface="Calibri Bold"/>
              <a:cs typeface="Calibri Bold"/>
            </a:endParaRPr>
          </a:p>
          <a:p>
            <a:pPr>
              <a:lnSpc>
                <a:spcPts val="5060"/>
              </a:lnSpc>
            </a:pPr>
            <a:endParaRPr lang="en-CA" sz="4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2781300" y="876300"/>
            <a:ext cx="7912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Valimi moodustamine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68500"/>
            <a:ext cx="4865499" cy="89768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Kõikne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uuring</a:t>
            </a:r>
            <a:r>
              <a:rPr lang="et-EE" sz="3000" dirty="0">
                <a:solidFill>
                  <a:srgbClr val="000000"/>
                </a:solidFill>
                <a:latin typeface="Calibri"/>
                <a:cs typeface="Calibri"/>
              </a:rPr>
              <a:t> (rahvaloendus)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4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4638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Tõenäosuslik valikuuring - juhuslik valim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71257" y="2914154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Mugavusvalim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4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71257" y="3409454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Lumepallvalik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4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371257" y="3917454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Vabatahtlikest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koosnev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valim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4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2"/>
          <p:cNvSpPr txBox="1"/>
          <p:nvPr/>
        </p:nvSpPr>
        <p:spPr>
          <a:xfrm>
            <a:off x="1905000" y="876300"/>
            <a:ext cx="87884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Andmete kogumise meetodid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685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Loendamine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0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Mõõtmine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035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Dokumenteerimine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5814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Koondandmete kogumine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114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Struktureeritud küsitlus või vestlus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46482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Poolstruktureeritud küsitlus või vestlus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5181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Struktureerimata vestlus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20800" y="5727700"/>
            <a:ext cx="4697568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Võimekus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ja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sooritustes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20800" y="6261100"/>
            <a:ext cx="6489533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Psühholoogilised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ja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sotsiaalsed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tes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2"/>
          <p:cNvSpPr txBox="1"/>
          <p:nvPr/>
        </p:nvSpPr>
        <p:spPr>
          <a:xfrm>
            <a:off x="2501900" y="876300"/>
            <a:ext cx="81915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Küsimuste kavandamine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Nähtus vs mõõdikud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Varasemad uuringud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Varasemate mõõdikute kohandamine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592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Uute mõõdikute loomine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778000" y="4330700"/>
            <a:ext cx="2945999" cy="82073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dirty="0">
                <a:solidFill>
                  <a:srgbClr val="000000"/>
                </a:solidFill>
                <a:latin typeface="Arial"/>
                <a:cs typeface="Arial"/>
              </a:rPr>
              <a:t>- </a:t>
            </a:r>
            <a:r>
              <a:rPr lang="en-CA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800" dirty="0" err="1">
                <a:solidFill>
                  <a:srgbClr val="000000"/>
                </a:solidFill>
                <a:latin typeface="Calibri"/>
                <a:cs typeface="Calibri"/>
              </a:rPr>
              <a:t>Konteks</a:t>
            </a:r>
            <a:r>
              <a:rPr lang="et-EE" sz="28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800" dirty="0" err="1">
                <a:solidFill>
                  <a:srgbClr val="000000"/>
                </a:solidFill>
                <a:latin typeface="Calibri"/>
                <a:cs typeface="Calibri"/>
              </a:rPr>
              <a:t>erinevus</a:t>
            </a:r>
            <a:endParaRPr lang="en-CA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220"/>
              </a:lnSpc>
            </a:pPr>
            <a:endParaRPr lang="en-CA" sz="2800" dirty="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778000" y="4838700"/>
            <a:ext cx="89154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>
                <a:solidFill>
                  <a:srgbClr val="000000"/>
                </a:solidFill>
                <a:latin typeface="Arial"/>
                <a:cs typeface="Arial"/>
              </a:rPr>
              <a:t>- </a:t>
            </a:r>
            <a:r>
              <a:rPr lang="en-CA" sz="2800">
                <a:solidFill>
                  <a:srgbClr val="000000"/>
                </a:solidFill>
                <a:latin typeface="Calibri"/>
                <a:cs typeface="Calibri"/>
              </a:rPr>
              <a:t> Järjepidevus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5372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Eksperdi nõu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20800" y="5956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Piloteerimine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/>
          <p:nvPr/>
        </p:nvSpPr>
        <p:spPr>
          <a:xfrm>
            <a:off x="1828800" y="876300"/>
            <a:ext cx="7076361" cy="130805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Küsimus</a:t>
            </a:r>
            <a:r>
              <a:rPr lang="et-EE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ti</a:t>
            </a: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ku</a:t>
            </a:r>
            <a:r>
              <a:rPr lang="en-CA" sz="4410" b="1" dirty="0">
                <a:solidFill>
                  <a:srgbClr val="000000"/>
                </a:solidFill>
                <a:latin typeface="Calibri Bold"/>
                <a:cs typeface="Calibri Bold"/>
              </a:rPr>
              <a:t> </a:t>
            </a: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kvaliteedinõuded</a:t>
            </a:r>
            <a:endParaRPr lang="en-CA" sz="4410" b="1" dirty="0">
              <a:solidFill>
                <a:srgbClr val="000000"/>
              </a:solidFill>
              <a:latin typeface="Calibri Bold"/>
              <a:cs typeface="Calibri Bold"/>
            </a:endParaRPr>
          </a:p>
          <a:p>
            <a:pPr>
              <a:lnSpc>
                <a:spcPts val="5060"/>
              </a:lnSpc>
            </a:pPr>
            <a:endParaRPr lang="en-CA" sz="4400" dirty="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Lihtne sõnastus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Üheselt mõistetav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3108800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Kerges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vastatav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592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Keeleliselt korrektne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434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Võimalikult väike vigade hulk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778000" y="4914900"/>
            <a:ext cx="89154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>
                <a:solidFill>
                  <a:srgbClr val="000000"/>
                </a:solidFill>
                <a:latin typeface="Arial"/>
                <a:cs typeface="Arial"/>
              </a:rPr>
              <a:t>- </a:t>
            </a:r>
            <a:r>
              <a:rPr lang="en-CA" sz="2800">
                <a:solidFill>
                  <a:srgbClr val="000000"/>
                </a:solidFill>
                <a:latin typeface="Calibri"/>
                <a:cs typeface="Calibri"/>
              </a:rPr>
              <a:t> Andmesisestus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778000" y="5435600"/>
            <a:ext cx="89154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>
                <a:solidFill>
                  <a:srgbClr val="000000"/>
                </a:solidFill>
                <a:latin typeface="Arial"/>
                <a:cs typeface="Arial"/>
              </a:rPr>
              <a:t>- </a:t>
            </a:r>
            <a:r>
              <a:rPr lang="en-CA" sz="2800">
                <a:solidFill>
                  <a:srgbClr val="000000"/>
                </a:solidFill>
                <a:latin typeface="Calibri"/>
                <a:cs typeface="Calibri"/>
              </a:rPr>
              <a:t> Andmetöötlus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/>
          <p:nvPr/>
        </p:nvSpPr>
        <p:spPr>
          <a:xfrm>
            <a:off x="3797300" y="876300"/>
            <a:ext cx="6896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Halb küsimus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Suunav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Pikk või keeruline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5367303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Halvas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või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mitme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mõistetav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592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Ärritav või sobimatu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434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Kategooriline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4927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Eitust sisaldav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5511800"/>
            <a:ext cx="1492588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Avatud</a:t>
            </a:r>
            <a:endParaRPr lang="en-CA" sz="3200" dirty="0">
              <a:solidFill>
                <a:srgbClr val="000000"/>
              </a:solidFill>
              <a:latin typeface="Arial Unicode MS"/>
              <a:cs typeface="Arial Unicode MS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2"/>
          <p:cNvSpPr txBox="1"/>
          <p:nvPr/>
        </p:nvSpPr>
        <p:spPr>
          <a:xfrm>
            <a:off x="3708400" y="876300"/>
            <a:ext cx="69850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Seminari kava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Empiirilisuse mõiste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Empiiriline uurimus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Strateegiad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592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Näited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434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Kvaliteedinõuded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4927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Valim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5511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Andmete kogumine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20800" y="6096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Küsimuste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kavandamine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3581400" y="876300"/>
            <a:ext cx="71120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Uuringu tüübid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445000" y="2667000"/>
            <a:ext cx="1779526" cy="84638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 dirty="0" err="1">
                <a:solidFill>
                  <a:srgbClr val="000000"/>
                </a:solidFill>
                <a:latin typeface="Calibri"/>
                <a:cs typeface="Calibri"/>
              </a:rPr>
              <a:t>Teoree</a:t>
            </a:r>
            <a:r>
              <a:rPr lang="et-EE" sz="29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900" dirty="0">
                <a:solidFill>
                  <a:srgbClr val="000000"/>
                </a:solidFill>
                <a:latin typeface="Calibri"/>
                <a:cs typeface="Calibri"/>
              </a:rPr>
              <a:t>line</a:t>
            </a:r>
          </a:p>
          <a:p>
            <a:pPr>
              <a:lnSpc>
                <a:spcPts val="3335"/>
              </a:lnSpc>
            </a:pPr>
            <a:endParaRPr lang="en-CA" sz="29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724400" y="3086100"/>
            <a:ext cx="59690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50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uurimus</a:t>
            </a:r>
          </a:p>
          <a:p>
            <a:pPr>
              <a:lnSpc>
                <a:spcPts val="3050"/>
              </a:lnSpc>
            </a:pPr>
            <a:endParaRPr lang="en-CA" sz="29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390900" y="4711700"/>
            <a:ext cx="15494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Arendus-</a:t>
            </a:r>
          </a:p>
          <a:p>
            <a:pPr>
              <a:lnSpc>
                <a:spcPts val="3335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816600" y="4711700"/>
            <a:ext cx="1778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Empiiriline</a:t>
            </a:r>
          </a:p>
          <a:p>
            <a:pPr>
              <a:lnSpc>
                <a:spcPts val="3335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594100" y="5105400"/>
            <a:ext cx="12319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50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uuring</a:t>
            </a:r>
          </a:p>
          <a:p>
            <a:pPr>
              <a:lnSpc>
                <a:spcPts val="3050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994400" y="5105400"/>
            <a:ext cx="14859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uurimus</a:t>
            </a:r>
          </a:p>
          <a:p>
            <a:pPr>
              <a:lnSpc>
                <a:spcPts val="3335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"/>
          <p:cNvSpPr txBox="1"/>
          <p:nvPr/>
        </p:nvSpPr>
        <p:spPr>
          <a:xfrm>
            <a:off x="3009900" y="876300"/>
            <a:ext cx="76835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Empiirilisuse</a:t>
            </a:r>
            <a:r>
              <a:rPr lang="en-CA" sz="4410" b="1" dirty="0">
                <a:solidFill>
                  <a:srgbClr val="000000"/>
                </a:solidFill>
                <a:latin typeface="Calibri Bold"/>
                <a:cs typeface="Calibri Bold"/>
              </a:rPr>
              <a:t> </a:t>
            </a:r>
            <a:r>
              <a:rPr lang="en-CA" sz="4410" b="1" dirty="0" err="1">
                <a:solidFill>
                  <a:srgbClr val="000000"/>
                </a:solidFill>
                <a:latin typeface="Calibri Bold"/>
                <a:cs typeface="Calibri Bold"/>
              </a:rPr>
              <a:t>mõiste</a:t>
            </a:r>
            <a:endParaRPr lang="en-CA" sz="4410" b="1" dirty="0">
              <a:solidFill>
                <a:srgbClr val="000000"/>
              </a:solidFill>
              <a:latin typeface="Calibri Bold"/>
              <a:cs typeface="Calibri Bold"/>
            </a:endParaRPr>
          </a:p>
          <a:p>
            <a:pPr>
              <a:lnSpc>
                <a:spcPts val="5060"/>
              </a:lnSpc>
            </a:pPr>
            <a:endParaRPr lang="en-CA" sz="44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194074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Empiiriline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-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kogemustel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põhinev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95201" y="2803674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Tõe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teadmiseks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vaja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kogemusi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koguda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95201" y="3413274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Näiteks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küsitlus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2"/>
          <p:cNvSpPr txBox="1"/>
          <p:nvPr/>
        </p:nvSpPr>
        <p:spPr>
          <a:xfrm>
            <a:off x="3073400" y="876300"/>
            <a:ext cx="76200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Empiiriline uurimus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304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Uurimisprobleem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63700" y="2374900"/>
            <a:ext cx="90297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20"/>
              </a:lnSpc>
            </a:pPr>
            <a:r>
              <a:rPr lang="en-CA" sz="2200">
                <a:solidFill>
                  <a:srgbClr val="000000"/>
                </a:solidFill>
                <a:latin typeface="Calibri"/>
                <a:cs typeface="Calibri"/>
              </a:rPr>
              <a:t>eesmärk, küsimus, hüpotees, …</a:t>
            </a:r>
          </a:p>
          <a:p>
            <a:pPr>
              <a:lnSpc>
                <a:spcPts val="2420"/>
              </a:lnSpc>
            </a:pPr>
            <a:endParaRPr lang="en-CA" sz="2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27178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Strateegia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63700" y="3175000"/>
            <a:ext cx="6565900" cy="3206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200" dirty="0" err="1">
                <a:solidFill>
                  <a:srgbClr val="000000"/>
                </a:solidFill>
                <a:latin typeface="Calibri"/>
                <a:cs typeface="Calibri"/>
              </a:rPr>
              <a:t>juhtumianalüüs</a:t>
            </a:r>
            <a:r>
              <a:rPr lang="en-CA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200" dirty="0" err="1">
                <a:solidFill>
                  <a:srgbClr val="000000"/>
                </a:solidFill>
                <a:latin typeface="Calibri"/>
                <a:cs typeface="Calibri"/>
              </a:rPr>
              <a:t>valikuuring</a:t>
            </a:r>
            <a:r>
              <a:rPr lang="en-CA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200" dirty="0" err="1">
                <a:solidFill>
                  <a:srgbClr val="000000"/>
                </a:solidFill>
                <a:latin typeface="Calibri"/>
                <a:cs typeface="Calibri"/>
              </a:rPr>
              <a:t>eksperiment</a:t>
            </a:r>
            <a:r>
              <a:rPr lang="en-CA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200" dirty="0" err="1">
                <a:solidFill>
                  <a:srgbClr val="000000"/>
                </a:solidFill>
                <a:latin typeface="Calibri"/>
                <a:cs typeface="Calibri"/>
              </a:rPr>
              <a:t>tegevusuuring</a:t>
            </a:r>
            <a:endParaRPr lang="en-CA" sz="2200" dirty="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35052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Valikumeetod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25600" y="3962400"/>
            <a:ext cx="5249514" cy="35907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juhuslik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valim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üksikjuhtum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mitu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juhtumit</a:t>
            </a:r>
            <a:endParaRPr lang="en-CA" sz="2400" dirty="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43307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Andmete kogumise meetodis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625600" y="4787900"/>
            <a:ext cx="2223237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küsitlus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intervjuu</a:t>
            </a:r>
            <a:endParaRPr lang="en-CA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20800" y="51562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Andmeanalüüsi meetod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625600" y="5613400"/>
            <a:ext cx="2676374" cy="35907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sta</a:t>
            </a:r>
            <a:r>
              <a:rPr lang="et-EE" sz="24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et-EE" sz="24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lised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meetodid</a:t>
            </a:r>
            <a:endParaRPr lang="en-CA" sz="2400" dirty="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320800" y="59817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Järeldused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625600" y="6438900"/>
            <a:ext cx="9067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kirjeldused, üldistused, seaduspärasused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2"/>
          <p:cNvSpPr txBox="1"/>
          <p:nvPr/>
        </p:nvSpPr>
        <p:spPr>
          <a:xfrm>
            <a:off x="1790700" y="876300"/>
            <a:ext cx="89027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Empiirilise uuringu strateegiad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2976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976">
                <a:solidFill>
                  <a:srgbClr val="000000"/>
                </a:solidFill>
                <a:latin typeface="Calibri"/>
                <a:cs typeface="Calibri"/>
              </a:rPr>
              <a:t> Kaardistusuuring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11125" y="2595405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2976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97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976" dirty="0" err="1">
                <a:solidFill>
                  <a:srgbClr val="000000"/>
                </a:solidFill>
                <a:latin typeface="Calibri"/>
                <a:cs typeface="Calibri"/>
              </a:rPr>
              <a:t>Valikuuring</a:t>
            </a:r>
            <a:endParaRPr lang="en-CA" sz="2976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11125" y="3179605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2976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976">
                <a:solidFill>
                  <a:srgbClr val="000000"/>
                </a:solidFill>
                <a:latin typeface="Calibri"/>
                <a:cs typeface="Calibri"/>
              </a:rPr>
              <a:t> Eksperiment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11125" y="3763805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2976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976">
                <a:solidFill>
                  <a:srgbClr val="000000"/>
                </a:solidFill>
                <a:latin typeface="Calibri"/>
                <a:cs typeface="Calibri"/>
              </a:rPr>
              <a:t> Osalusuuring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11125" y="4348005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2976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97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976" dirty="0" err="1">
                <a:solidFill>
                  <a:srgbClr val="000000"/>
                </a:solidFill>
                <a:latin typeface="Calibri"/>
                <a:cs typeface="Calibri"/>
              </a:rPr>
              <a:t>Juhtumi</a:t>
            </a:r>
            <a:r>
              <a:rPr lang="en-CA" sz="297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976" dirty="0" err="1">
                <a:solidFill>
                  <a:srgbClr val="000000"/>
                </a:solidFill>
                <a:latin typeface="Calibri"/>
                <a:cs typeface="Calibri"/>
              </a:rPr>
              <a:t>analüüs</a:t>
            </a:r>
            <a:endParaRPr lang="en-CA" sz="2976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"/>
          <p:cNvSpPr txBox="1"/>
          <p:nvPr/>
        </p:nvSpPr>
        <p:spPr>
          <a:xfrm>
            <a:off x="2362200" y="876300"/>
            <a:ext cx="8331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Empiirilise uuringu näited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Avaliku arvamuse küsitlus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654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Igapäevaste tegevuste, arusaamade, hoiakute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uuring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657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Võrdlusuuring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4241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Teadmiste ja oskuste uuring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8387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Vajaduste kaardistus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/>
        </p:nvSpPr>
        <p:spPr>
          <a:xfrm>
            <a:off x="2120900" y="876300"/>
            <a:ext cx="85725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Empiirilise uuringu eesmärk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Eksisteeriva nähtuse kirjeldamine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Võrdlemine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Seoste seletamine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592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Ennustamine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1460500" y="914400"/>
            <a:ext cx="9232900" cy="762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Empiirilise uuringu kvaliteedinõuded</a:t>
            </a:r>
          </a:p>
          <a:p>
            <a:pPr>
              <a:lnSpc>
                <a:spcPts val="46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6235425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Valimi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representa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ivsus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-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esindavus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Neutraalne - uurija minimaalne mõju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Standardiseeritud mõõtmine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778000" y="3746500"/>
            <a:ext cx="1071960" cy="82073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lang="en-CA" sz="2800" dirty="0" err="1">
                <a:solidFill>
                  <a:srgbClr val="000000"/>
                </a:solidFill>
                <a:latin typeface="Calibri"/>
                <a:cs typeface="Calibri"/>
              </a:rPr>
              <a:t>keh</a:t>
            </a:r>
            <a:r>
              <a:rPr lang="et-EE" sz="28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800" dirty="0">
                <a:solidFill>
                  <a:srgbClr val="000000"/>
                </a:solidFill>
                <a:latin typeface="Calibri"/>
                <a:cs typeface="Calibri"/>
              </a:rPr>
              <a:t>v</a:t>
            </a:r>
          </a:p>
          <a:p>
            <a:pPr>
              <a:lnSpc>
                <a:spcPts val="3220"/>
              </a:lnSpc>
            </a:pPr>
            <a:endParaRPr lang="en-CA" sz="2800" dirty="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778000" y="4254500"/>
            <a:ext cx="2281587" cy="82073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lang="en-CA" sz="2800" dirty="0" err="1">
                <a:solidFill>
                  <a:srgbClr val="000000"/>
                </a:solidFill>
                <a:latin typeface="Calibri"/>
                <a:cs typeface="Calibri"/>
              </a:rPr>
              <a:t>usaldusväärne</a:t>
            </a:r>
            <a:endParaRPr lang="en-CA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220"/>
              </a:lnSpc>
            </a:pPr>
            <a:endParaRPr lang="en-CA" sz="2800" dirty="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778000" y="4775200"/>
            <a:ext cx="1883401" cy="82073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lang="en-CA" sz="2800" dirty="0" err="1">
                <a:solidFill>
                  <a:srgbClr val="000000"/>
                </a:solidFill>
                <a:latin typeface="Calibri"/>
                <a:cs typeface="Calibri"/>
              </a:rPr>
              <a:t>kohandatav</a:t>
            </a:r>
            <a:endParaRPr lang="en-CA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220"/>
              </a:lnSpc>
            </a:pPr>
            <a:endParaRPr lang="en-CA" sz="2800" dirty="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5295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Kogemuste üldistamine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192</Words>
  <Application>Microsoft Office PowerPoint</Application>
  <PresentationFormat>Kohandatud</PresentationFormat>
  <Paragraphs>104</Paragraphs>
  <Slides>14</Slides>
  <Notes>2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14</vt:i4>
      </vt:variant>
    </vt:vector>
  </HeadingPairs>
  <TitlesOfParts>
    <vt:vector size="20" baseType="lpstr">
      <vt:lpstr>Arial</vt:lpstr>
      <vt:lpstr>Arial Unicode MS</vt:lpstr>
      <vt:lpstr>Calibri</vt:lpstr>
      <vt:lpstr>Calibri Bold</vt:lpstr>
      <vt:lpstr>Times New Roman</vt:lpstr>
      <vt:lpstr>Office Theme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Company>Investintech.com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A2E_Engine</dc:creator>
  <cp:lastModifiedBy>Alo Press</cp:lastModifiedBy>
  <cp:revision>5</cp:revision>
  <dcterms:created xsi:type="dcterms:W3CDTF">2016-09-30T15:29:35Z</dcterms:created>
  <dcterms:modified xsi:type="dcterms:W3CDTF">2016-10-01T02:53:40Z</dcterms:modified>
</cp:coreProperties>
</file>