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693400" cy="7556500"/>
  <p:notesSz cx="6858000" cy="9144000"/>
  <p:defaultTextStyle>
    <a:defPPr>
      <a:defRPr lang="en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16">
          <p15:clr>
            <a:srgbClr val="A4A3A4"/>
          </p15:clr>
        </p15:guide>
        <p15:guide id="2" pos="2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392" y="78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41FED-0CB3-4FE6-BC82-90F1904343F8}" type="datetimeFigureOut">
              <a:rPr lang="et-EE" smtClean="0"/>
              <a:t>01.10.2016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244600" y="1143000"/>
            <a:ext cx="4368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3ACE-30FE-4912-BDB1-73B73332134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73827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Sagedus näitab, kui tihti mingi sündmus toimub. Suhteline sagedus näitab, kui suure osa moodustab mingi sündmus kõikide vaadeldud sündmuste arvust. Tavaliselt väljendatakse suhtelist sagedust protsentides. 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93ACE-30FE-4912-BDB1-73B73332134A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44028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http://samm.ut.ee/valimid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93ACE-30FE-4912-BDB1-73B73332134A}" type="slidenum">
              <a:rPr lang="et-EE" smtClean="0"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63030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10/1/2016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/>
          <p:cNvSpPr txBox="1"/>
          <p:nvPr/>
        </p:nvSpPr>
        <p:spPr>
          <a:xfrm>
            <a:off x="3073400" y="2895600"/>
            <a:ext cx="76200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 dirty="0" err="1">
                <a:solidFill>
                  <a:srgbClr val="000000"/>
                </a:solidFill>
                <a:latin typeface="Calibri Bold"/>
                <a:cs typeface="Calibri Bold"/>
              </a:rPr>
              <a:t>Empiiriline</a:t>
            </a:r>
            <a:r>
              <a:rPr lang="en-CA" sz="4410" b="1" dirty="0">
                <a:solidFill>
                  <a:srgbClr val="000000"/>
                </a:solidFill>
                <a:latin typeface="Calibri Bold"/>
                <a:cs typeface="Calibri Bold"/>
              </a:rPr>
              <a:t> </a:t>
            </a:r>
            <a:r>
              <a:rPr lang="en-CA" sz="4410" b="1" dirty="0" err="1">
                <a:solidFill>
                  <a:srgbClr val="000000"/>
                </a:solidFill>
                <a:latin typeface="Calibri Bold"/>
                <a:cs typeface="Calibri Bold"/>
              </a:rPr>
              <a:t>uurimus</a:t>
            </a:r>
            <a:endParaRPr lang="en-CA" sz="4410" b="1" dirty="0">
              <a:solidFill>
                <a:srgbClr val="000000"/>
              </a:solidFill>
              <a:latin typeface="Calibri Bold"/>
              <a:cs typeface="Calibri Bold"/>
            </a:endParaRPr>
          </a:p>
          <a:p>
            <a:pPr>
              <a:lnSpc>
                <a:spcPts val="5060"/>
              </a:lnSpc>
            </a:pPr>
            <a:endParaRPr lang="en-CA" sz="4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693400" cy="7543800"/>
          </a:xfrm>
          <a:prstGeom prst="rect">
            <a:avLst/>
          </a:prstGeom>
        </p:spPr>
      </p:pic>
      <p:sp>
        <p:nvSpPr>
          <p:cNvPr id="13" name="TextBox 2"/>
          <p:cNvSpPr txBox="1"/>
          <p:nvPr/>
        </p:nvSpPr>
        <p:spPr>
          <a:xfrm>
            <a:off x="2781300" y="876300"/>
            <a:ext cx="79121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Valimi moodustamine</a:t>
            </a:r>
          </a:p>
          <a:p>
            <a:pPr>
              <a:lnSpc>
                <a:spcPts val="506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1968500"/>
            <a:ext cx="4865499" cy="89768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00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Kõikne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uuring</a:t>
            </a:r>
            <a:r>
              <a:rPr lang="et-EE" sz="3000" dirty="0">
                <a:solidFill>
                  <a:srgbClr val="000000"/>
                </a:solidFill>
                <a:latin typeface="Calibri"/>
                <a:cs typeface="Calibri"/>
              </a:rPr>
              <a:t> (rahvaloendus)</a:t>
            </a:r>
            <a:endParaRPr lang="en-CA" sz="3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3450"/>
              </a:lnSpc>
            </a:pPr>
            <a:endParaRPr lang="en-CA" sz="30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20800" y="2463800"/>
            <a:ext cx="93726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000">
                <a:solidFill>
                  <a:srgbClr val="000000"/>
                </a:solidFill>
                <a:latin typeface="Calibri"/>
                <a:cs typeface="Calibri"/>
              </a:rPr>
              <a:t> Tõenäosuslik valikuuring - juhuslik valim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371257" y="2914154"/>
            <a:ext cx="93726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00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Mugavusvalim</a:t>
            </a:r>
            <a:endParaRPr lang="en-CA" sz="3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3450"/>
              </a:lnSpc>
            </a:pPr>
            <a:endParaRPr lang="en-CA" sz="3000" dirty="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371257" y="3409454"/>
            <a:ext cx="93726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00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Lumepallvalik</a:t>
            </a:r>
            <a:endParaRPr lang="en-CA" sz="3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3450"/>
              </a:lnSpc>
            </a:pPr>
            <a:endParaRPr lang="en-CA" sz="3000" dirty="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371257" y="3917454"/>
            <a:ext cx="93726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00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Vabatahtlikest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koosnev</a:t>
            </a:r>
            <a:r>
              <a:rPr lang="en-CA" sz="3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000" dirty="0" err="1">
                <a:solidFill>
                  <a:srgbClr val="000000"/>
                </a:solidFill>
                <a:latin typeface="Calibri"/>
                <a:cs typeface="Calibri"/>
              </a:rPr>
              <a:t>valim</a:t>
            </a:r>
            <a:endParaRPr lang="en-CA" sz="3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3450"/>
              </a:lnSpc>
            </a:pPr>
            <a:endParaRPr lang="en-CA" sz="3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2"/>
          <p:cNvSpPr txBox="1"/>
          <p:nvPr/>
        </p:nvSpPr>
        <p:spPr>
          <a:xfrm>
            <a:off x="1905000" y="876300"/>
            <a:ext cx="87884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Andmete kogumise meetodid</a:t>
            </a:r>
          </a:p>
          <a:p>
            <a:pPr>
              <a:lnSpc>
                <a:spcPts val="506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19685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Loendamine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20800" y="25019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Mõõtmine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30353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Dokumenteerimine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20800" y="35814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Koondandmete kogumine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20800" y="41148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Struktureeritud küsitlus või vestlus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320800" y="46482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Poolstruktureeritud küsitlus või vestlus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320800" y="51816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Struktureerimata vestlus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320800" y="5727700"/>
            <a:ext cx="4697568" cy="9489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Võimekus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ja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sooritustes</a:t>
            </a:r>
            <a:r>
              <a:rPr lang="et-EE" sz="3200" dirty="0" err="1">
                <a:solidFill>
                  <a:srgbClr val="000000"/>
                </a:solidFill>
                <a:latin typeface="Calibri"/>
                <a:cs typeface="Calibri"/>
              </a:rPr>
              <a:t>ti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d</a:t>
            </a:r>
          </a:p>
          <a:p>
            <a:pPr>
              <a:lnSpc>
                <a:spcPts val="3680"/>
              </a:lnSpc>
            </a:pPr>
            <a:endParaRPr lang="en-CA" sz="3200" dirty="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320800" y="6261100"/>
            <a:ext cx="6489533" cy="9489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Psühholoogilised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ja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sotsiaalsed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tes</a:t>
            </a:r>
            <a:r>
              <a:rPr lang="et-EE" sz="3200" dirty="0" err="1">
                <a:solidFill>
                  <a:srgbClr val="000000"/>
                </a:solidFill>
                <a:latin typeface="Calibri"/>
                <a:cs typeface="Calibri"/>
              </a:rPr>
              <a:t>ti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d</a:t>
            </a:r>
          </a:p>
          <a:p>
            <a:pPr>
              <a:lnSpc>
                <a:spcPts val="3680"/>
              </a:lnSpc>
            </a:pPr>
            <a:endParaRPr lang="en-CA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/>
          <p:nvPr/>
        </p:nvSpPr>
        <p:spPr>
          <a:xfrm>
            <a:off x="2501900" y="876300"/>
            <a:ext cx="81915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Küsimuste kavandamine</a:t>
            </a:r>
          </a:p>
          <a:p>
            <a:pPr>
              <a:lnSpc>
                <a:spcPts val="506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20066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Nähtus vs mõõdikud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20800" y="25908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Varasemad uuringud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31750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Varasemate mõõdikute kohandamine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20800" y="37592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Uute mõõdikute loomine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778000" y="4330700"/>
            <a:ext cx="2945999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0" dirty="0">
                <a:solidFill>
                  <a:srgbClr val="000000"/>
                </a:solidFill>
                <a:latin typeface="Arial"/>
                <a:cs typeface="Arial"/>
              </a:rPr>
              <a:t>- </a:t>
            </a:r>
            <a:r>
              <a:rPr lang="en-CA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800" dirty="0" err="1">
                <a:solidFill>
                  <a:srgbClr val="000000"/>
                </a:solidFill>
                <a:latin typeface="Calibri"/>
                <a:cs typeface="Calibri"/>
              </a:rPr>
              <a:t>Konteks</a:t>
            </a:r>
            <a:r>
              <a:rPr lang="et-EE" sz="2800" dirty="0" err="1">
                <a:solidFill>
                  <a:srgbClr val="000000"/>
                </a:solidFill>
                <a:latin typeface="Calibri"/>
                <a:cs typeface="Calibri"/>
              </a:rPr>
              <a:t>ti</a:t>
            </a:r>
            <a:r>
              <a:rPr lang="en-CA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800" dirty="0" err="1">
                <a:solidFill>
                  <a:srgbClr val="000000"/>
                </a:solidFill>
                <a:latin typeface="Calibri"/>
                <a:cs typeface="Calibri"/>
              </a:rPr>
              <a:t>erinevus</a:t>
            </a:r>
            <a:endParaRPr lang="en-CA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3220"/>
              </a:lnSpc>
            </a:pPr>
            <a:endParaRPr lang="en-CA" sz="2800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778000" y="4838700"/>
            <a:ext cx="89154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0">
                <a:solidFill>
                  <a:srgbClr val="000000"/>
                </a:solidFill>
                <a:latin typeface="Arial"/>
                <a:cs typeface="Arial"/>
              </a:rPr>
              <a:t>- </a:t>
            </a:r>
            <a:r>
              <a:rPr lang="en-CA" sz="2800">
                <a:solidFill>
                  <a:srgbClr val="000000"/>
                </a:solidFill>
                <a:latin typeface="Calibri"/>
                <a:cs typeface="Calibri"/>
              </a:rPr>
              <a:t> Järjepidevus</a:t>
            </a:r>
          </a:p>
          <a:p>
            <a:pPr>
              <a:lnSpc>
                <a:spcPts val="3220"/>
              </a:lnSpc>
            </a:pPr>
            <a:endParaRPr lang="en-CA" sz="28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320800" y="53721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Eksperdi nõu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320800" y="59563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Piloteerimine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"/>
          <p:cNvSpPr txBox="1"/>
          <p:nvPr/>
        </p:nvSpPr>
        <p:spPr>
          <a:xfrm>
            <a:off x="1828800" y="876300"/>
            <a:ext cx="7076361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 dirty="0" err="1">
                <a:solidFill>
                  <a:srgbClr val="000000"/>
                </a:solidFill>
                <a:latin typeface="Calibri Bold"/>
                <a:cs typeface="Calibri Bold"/>
              </a:rPr>
              <a:t>Küsimus</a:t>
            </a:r>
            <a:r>
              <a:rPr lang="et-EE" sz="4410" b="1" dirty="0" err="1">
                <a:solidFill>
                  <a:srgbClr val="000000"/>
                </a:solidFill>
                <a:latin typeface="Calibri Bold"/>
                <a:cs typeface="Calibri Bold"/>
              </a:rPr>
              <a:t>ti</a:t>
            </a:r>
            <a:r>
              <a:rPr lang="en-CA" sz="4410" b="1" dirty="0" err="1">
                <a:solidFill>
                  <a:srgbClr val="000000"/>
                </a:solidFill>
                <a:latin typeface="Calibri Bold"/>
                <a:cs typeface="Calibri Bold"/>
              </a:rPr>
              <a:t>ku</a:t>
            </a:r>
            <a:r>
              <a:rPr lang="en-CA" sz="4410" b="1" dirty="0">
                <a:solidFill>
                  <a:srgbClr val="000000"/>
                </a:solidFill>
                <a:latin typeface="Calibri Bold"/>
                <a:cs typeface="Calibri Bold"/>
              </a:rPr>
              <a:t> </a:t>
            </a:r>
            <a:r>
              <a:rPr lang="en-CA" sz="4410" b="1" dirty="0" err="1">
                <a:solidFill>
                  <a:srgbClr val="000000"/>
                </a:solidFill>
                <a:latin typeface="Calibri Bold"/>
                <a:cs typeface="Calibri Bold"/>
              </a:rPr>
              <a:t>kvaliteedinõuded</a:t>
            </a:r>
            <a:endParaRPr lang="en-CA" sz="4410" b="1" dirty="0">
              <a:solidFill>
                <a:srgbClr val="000000"/>
              </a:solidFill>
              <a:latin typeface="Calibri Bold"/>
              <a:cs typeface="Calibri Bold"/>
            </a:endParaRPr>
          </a:p>
          <a:p>
            <a:pPr>
              <a:lnSpc>
                <a:spcPts val="5060"/>
              </a:lnSpc>
            </a:pPr>
            <a:endParaRPr lang="en-CA" sz="44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20066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Lihtne sõnastus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20800" y="25908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Üheselt mõistetav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3175000"/>
            <a:ext cx="3108800" cy="9489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Kerges</a:t>
            </a:r>
            <a:r>
              <a:rPr lang="et-EE" sz="3200" dirty="0" err="1">
                <a:solidFill>
                  <a:srgbClr val="000000"/>
                </a:solidFill>
                <a:latin typeface="Calibri"/>
                <a:cs typeface="Calibri"/>
              </a:rPr>
              <a:t>ti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vastatav</a:t>
            </a:r>
            <a:endParaRPr lang="en-CA" sz="32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3680"/>
              </a:lnSpc>
            </a:pPr>
            <a:endParaRPr lang="en-CA" sz="3200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20800" y="37592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Keeleliselt korrektne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20800" y="43434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Võimalikult väike vigade hulk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778000" y="4914900"/>
            <a:ext cx="89154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0">
                <a:solidFill>
                  <a:srgbClr val="000000"/>
                </a:solidFill>
                <a:latin typeface="Arial"/>
                <a:cs typeface="Arial"/>
              </a:rPr>
              <a:t>- </a:t>
            </a:r>
            <a:r>
              <a:rPr lang="en-CA" sz="2800">
                <a:solidFill>
                  <a:srgbClr val="000000"/>
                </a:solidFill>
                <a:latin typeface="Calibri"/>
                <a:cs typeface="Calibri"/>
              </a:rPr>
              <a:t> Andmesisestus</a:t>
            </a:r>
          </a:p>
          <a:p>
            <a:pPr>
              <a:lnSpc>
                <a:spcPts val="3220"/>
              </a:lnSpc>
            </a:pPr>
            <a:endParaRPr lang="en-CA" sz="28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778000" y="5435600"/>
            <a:ext cx="89154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0">
                <a:solidFill>
                  <a:srgbClr val="000000"/>
                </a:solidFill>
                <a:latin typeface="Arial"/>
                <a:cs typeface="Arial"/>
              </a:rPr>
              <a:t>- </a:t>
            </a:r>
            <a:r>
              <a:rPr lang="en-CA" sz="2800">
                <a:solidFill>
                  <a:srgbClr val="000000"/>
                </a:solidFill>
                <a:latin typeface="Calibri"/>
                <a:cs typeface="Calibri"/>
              </a:rPr>
              <a:t> Andmetöötlus</a:t>
            </a:r>
          </a:p>
          <a:p>
            <a:pPr>
              <a:lnSpc>
                <a:spcPts val="3220"/>
              </a:lnSpc>
            </a:pPr>
            <a:endParaRPr lang="en-CA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"/>
          <p:cNvSpPr txBox="1"/>
          <p:nvPr/>
        </p:nvSpPr>
        <p:spPr>
          <a:xfrm>
            <a:off x="3797300" y="876300"/>
            <a:ext cx="68961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Halb küsimus</a:t>
            </a:r>
          </a:p>
          <a:p>
            <a:pPr>
              <a:lnSpc>
                <a:spcPts val="506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20066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Suunav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20800" y="25908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Pikk või keeruline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3175000"/>
            <a:ext cx="5367303" cy="9489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Halvas</a:t>
            </a:r>
            <a:r>
              <a:rPr lang="et-EE" sz="3200" dirty="0" err="1">
                <a:solidFill>
                  <a:srgbClr val="000000"/>
                </a:solidFill>
                <a:latin typeface="Calibri"/>
                <a:cs typeface="Calibri"/>
              </a:rPr>
              <a:t>ti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või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mitme</a:t>
            </a:r>
            <a:r>
              <a:rPr lang="et-EE" sz="3200" dirty="0" err="1">
                <a:solidFill>
                  <a:srgbClr val="000000"/>
                </a:solidFill>
                <a:latin typeface="Calibri"/>
                <a:cs typeface="Calibri"/>
              </a:rPr>
              <a:t>ti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mõistetav</a:t>
            </a:r>
            <a:endParaRPr lang="en-CA" sz="32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3680"/>
              </a:lnSpc>
            </a:pPr>
            <a:endParaRPr lang="en-CA" sz="3200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20800" y="37592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Ärritav või sobimatu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20800" y="43434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Kategooriline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320800" y="49276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Eitust sisaldav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320800" y="5511800"/>
            <a:ext cx="1492588" cy="9489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Avatud</a:t>
            </a:r>
            <a:endParaRPr lang="en-CA" sz="3200" dirty="0">
              <a:solidFill>
                <a:srgbClr val="000000"/>
              </a:solidFill>
              <a:latin typeface="Arial Unicode MS"/>
              <a:cs typeface="Arial Unicode MS"/>
            </a:endParaRPr>
          </a:p>
          <a:p>
            <a:pPr>
              <a:lnSpc>
                <a:spcPts val="3680"/>
              </a:lnSpc>
            </a:pPr>
            <a:endParaRPr lang="en-CA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/>
          <p:nvPr/>
        </p:nvSpPr>
        <p:spPr>
          <a:xfrm>
            <a:off x="3708400" y="876300"/>
            <a:ext cx="69850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Seminari kava</a:t>
            </a:r>
          </a:p>
          <a:p>
            <a:pPr>
              <a:lnSpc>
                <a:spcPts val="506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20066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Empiirilisuse mõiste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20800" y="25908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Empiiriline uurimus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31750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Strateegiad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20800" y="37592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Näited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20800" y="43434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Kvaliteedinõuded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320800" y="49276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Valim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320800" y="55118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Andmete kogumine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320800" y="60960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Küsimuste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kavandamine</a:t>
            </a:r>
            <a:endParaRPr lang="en-CA" sz="32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3680"/>
              </a:lnSpc>
            </a:pPr>
            <a:endParaRPr lang="en-CA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43800"/>
          </a:xfrm>
          <a:prstGeom prst="rect">
            <a:avLst/>
          </a:prstGeom>
        </p:spPr>
      </p:pic>
      <p:sp>
        <p:nvSpPr>
          <p:cNvPr id="9" name="TextBox 2"/>
          <p:cNvSpPr txBox="1"/>
          <p:nvPr/>
        </p:nvSpPr>
        <p:spPr>
          <a:xfrm>
            <a:off x="3581400" y="876300"/>
            <a:ext cx="71120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Uuringu tüübid</a:t>
            </a:r>
          </a:p>
          <a:p>
            <a:pPr>
              <a:lnSpc>
                <a:spcPts val="506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0" y="2667000"/>
            <a:ext cx="1779526" cy="84638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35"/>
              </a:lnSpc>
            </a:pPr>
            <a:r>
              <a:rPr lang="en-CA" sz="2900" dirty="0" err="1">
                <a:solidFill>
                  <a:srgbClr val="000000"/>
                </a:solidFill>
                <a:latin typeface="Calibri"/>
                <a:cs typeface="Calibri"/>
              </a:rPr>
              <a:t>Teoree</a:t>
            </a:r>
            <a:r>
              <a:rPr lang="et-EE" sz="2900" dirty="0" err="1">
                <a:solidFill>
                  <a:srgbClr val="000000"/>
                </a:solidFill>
                <a:latin typeface="Calibri"/>
                <a:cs typeface="Calibri"/>
              </a:rPr>
              <a:t>ti</a:t>
            </a:r>
            <a:r>
              <a:rPr lang="en-CA" sz="2900" dirty="0">
                <a:solidFill>
                  <a:srgbClr val="000000"/>
                </a:solidFill>
                <a:latin typeface="Calibri"/>
                <a:cs typeface="Calibri"/>
              </a:rPr>
              <a:t>line</a:t>
            </a:r>
          </a:p>
          <a:p>
            <a:pPr>
              <a:lnSpc>
                <a:spcPts val="3335"/>
              </a:lnSpc>
            </a:pPr>
            <a:endParaRPr lang="en-CA" sz="29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724400" y="3086100"/>
            <a:ext cx="5969000" cy="546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50"/>
              </a:lnSpc>
            </a:pPr>
            <a:r>
              <a:rPr lang="en-CA" sz="2900">
                <a:solidFill>
                  <a:srgbClr val="000000"/>
                </a:solidFill>
                <a:latin typeface="Calibri"/>
                <a:cs typeface="Calibri"/>
              </a:rPr>
              <a:t>uurimus</a:t>
            </a:r>
          </a:p>
          <a:p>
            <a:pPr>
              <a:lnSpc>
                <a:spcPts val="3050"/>
              </a:lnSpc>
            </a:pPr>
            <a:endParaRPr lang="en-CA" sz="29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390900" y="4711700"/>
            <a:ext cx="15494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35"/>
              </a:lnSpc>
            </a:pPr>
            <a:r>
              <a:rPr lang="en-CA" sz="2900">
                <a:solidFill>
                  <a:srgbClr val="000000"/>
                </a:solidFill>
                <a:latin typeface="Calibri"/>
                <a:cs typeface="Calibri"/>
              </a:rPr>
              <a:t>Arendus-</a:t>
            </a:r>
          </a:p>
          <a:p>
            <a:pPr>
              <a:lnSpc>
                <a:spcPts val="3335"/>
              </a:lnSpc>
            </a:pPr>
            <a:endParaRPr lang="en-CA" sz="29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816600" y="4711700"/>
            <a:ext cx="17780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35"/>
              </a:lnSpc>
            </a:pPr>
            <a:r>
              <a:rPr lang="en-CA" sz="2900">
                <a:solidFill>
                  <a:srgbClr val="000000"/>
                </a:solidFill>
                <a:latin typeface="Calibri"/>
                <a:cs typeface="Calibri"/>
              </a:rPr>
              <a:t>Empiiriline</a:t>
            </a:r>
          </a:p>
          <a:p>
            <a:pPr>
              <a:lnSpc>
                <a:spcPts val="3335"/>
              </a:lnSpc>
            </a:pPr>
            <a:endParaRPr lang="en-CA" sz="29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3594100" y="5105400"/>
            <a:ext cx="1231900" cy="546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50"/>
              </a:lnSpc>
            </a:pPr>
            <a:r>
              <a:rPr lang="en-CA" sz="2900">
                <a:solidFill>
                  <a:srgbClr val="000000"/>
                </a:solidFill>
                <a:latin typeface="Calibri"/>
                <a:cs typeface="Calibri"/>
              </a:rPr>
              <a:t>uuring</a:t>
            </a:r>
          </a:p>
          <a:p>
            <a:pPr>
              <a:lnSpc>
                <a:spcPts val="3050"/>
              </a:lnSpc>
            </a:pPr>
            <a:endParaRPr lang="en-CA" sz="29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5994400" y="5105400"/>
            <a:ext cx="1485900" cy="546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35"/>
              </a:lnSpc>
            </a:pPr>
            <a:r>
              <a:rPr lang="en-CA" sz="2900">
                <a:solidFill>
                  <a:srgbClr val="000000"/>
                </a:solidFill>
                <a:latin typeface="Calibri"/>
                <a:cs typeface="Calibri"/>
              </a:rPr>
              <a:t>uurimus</a:t>
            </a:r>
          </a:p>
          <a:p>
            <a:pPr>
              <a:lnSpc>
                <a:spcPts val="3335"/>
              </a:lnSpc>
            </a:pPr>
            <a:endParaRPr lang="en-CA" sz="290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"/>
          <p:cNvSpPr txBox="1"/>
          <p:nvPr/>
        </p:nvSpPr>
        <p:spPr>
          <a:xfrm>
            <a:off x="3009900" y="876300"/>
            <a:ext cx="76835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 dirty="0" err="1">
                <a:solidFill>
                  <a:srgbClr val="000000"/>
                </a:solidFill>
                <a:latin typeface="Calibri Bold"/>
                <a:cs typeface="Calibri Bold"/>
              </a:rPr>
              <a:t>Empiirilisuse</a:t>
            </a:r>
            <a:r>
              <a:rPr lang="en-CA" sz="4410" b="1" dirty="0">
                <a:solidFill>
                  <a:srgbClr val="000000"/>
                </a:solidFill>
                <a:latin typeface="Calibri Bold"/>
                <a:cs typeface="Calibri Bold"/>
              </a:rPr>
              <a:t> </a:t>
            </a:r>
            <a:r>
              <a:rPr lang="en-CA" sz="4410" b="1" dirty="0" err="1">
                <a:solidFill>
                  <a:srgbClr val="000000"/>
                </a:solidFill>
                <a:latin typeface="Calibri Bold"/>
                <a:cs typeface="Calibri Bold"/>
              </a:rPr>
              <a:t>mõiste</a:t>
            </a:r>
            <a:endParaRPr lang="en-CA" sz="4410" b="1" dirty="0">
              <a:solidFill>
                <a:srgbClr val="000000"/>
              </a:solidFill>
              <a:latin typeface="Calibri Bold"/>
              <a:cs typeface="Calibri Bold"/>
            </a:endParaRPr>
          </a:p>
          <a:p>
            <a:pPr>
              <a:lnSpc>
                <a:spcPts val="5060"/>
              </a:lnSpc>
            </a:pPr>
            <a:endParaRPr lang="en-CA" sz="44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20800" y="2194074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Empiiriline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-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kogemustel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põhinev</a:t>
            </a:r>
            <a:endParaRPr lang="en-CA" sz="32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3680"/>
              </a:lnSpc>
            </a:pPr>
            <a:endParaRPr lang="en-CA" sz="3200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295201" y="2803674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Tõe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teadmiseks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vaja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kogemusi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koguda</a:t>
            </a:r>
            <a:endParaRPr lang="en-CA" sz="32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3680"/>
              </a:lnSpc>
            </a:pPr>
            <a:endParaRPr lang="en-CA" sz="3200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295201" y="3413274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Näiteks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küsitlus</a:t>
            </a:r>
            <a:endParaRPr lang="en-CA" sz="32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3680"/>
              </a:lnSpc>
            </a:pPr>
            <a:endParaRPr lang="en-CA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2"/>
          <p:cNvSpPr txBox="1"/>
          <p:nvPr/>
        </p:nvSpPr>
        <p:spPr>
          <a:xfrm>
            <a:off x="3073400" y="876300"/>
            <a:ext cx="76200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Empiiriline uurimus</a:t>
            </a:r>
          </a:p>
          <a:p>
            <a:pPr>
              <a:lnSpc>
                <a:spcPts val="506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1930400"/>
            <a:ext cx="93726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000">
                <a:solidFill>
                  <a:srgbClr val="000000"/>
                </a:solidFill>
                <a:latin typeface="Calibri"/>
                <a:cs typeface="Calibri"/>
              </a:rPr>
              <a:t> Uurimisprobleem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663700" y="2374900"/>
            <a:ext cx="90297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20"/>
              </a:lnSpc>
            </a:pPr>
            <a:r>
              <a:rPr lang="en-CA" sz="2200">
                <a:solidFill>
                  <a:srgbClr val="000000"/>
                </a:solidFill>
                <a:latin typeface="Calibri"/>
                <a:cs typeface="Calibri"/>
              </a:rPr>
              <a:t>eesmärk, küsimus, hüpotees, …</a:t>
            </a:r>
          </a:p>
          <a:p>
            <a:pPr>
              <a:lnSpc>
                <a:spcPts val="2420"/>
              </a:lnSpc>
            </a:pPr>
            <a:endParaRPr lang="en-CA" sz="2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2717800"/>
            <a:ext cx="93726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000">
                <a:solidFill>
                  <a:srgbClr val="000000"/>
                </a:solidFill>
                <a:latin typeface="Calibri"/>
                <a:cs typeface="Calibri"/>
              </a:rPr>
              <a:t> Strateegia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663700" y="3175000"/>
            <a:ext cx="6565900" cy="3206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30"/>
              </a:lnSpc>
            </a:pPr>
            <a:r>
              <a:rPr lang="en-CA" sz="2200" dirty="0" err="1">
                <a:solidFill>
                  <a:srgbClr val="000000"/>
                </a:solidFill>
                <a:latin typeface="Calibri"/>
                <a:cs typeface="Calibri"/>
              </a:rPr>
              <a:t>juhtumianalüüs</a:t>
            </a:r>
            <a:r>
              <a:rPr lang="en-CA" sz="22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CA" sz="2200" dirty="0" err="1">
                <a:solidFill>
                  <a:srgbClr val="000000"/>
                </a:solidFill>
                <a:latin typeface="Calibri"/>
                <a:cs typeface="Calibri"/>
              </a:rPr>
              <a:t>valikuuring</a:t>
            </a:r>
            <a:r>
              <a:rPr lang="en-CA" sz="22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CA" sz="2200" dirty="0" err="1">
                <a:solidFill>
                  <a:srgbClr val="000000"/>
                </a:solidFill>
                <a:latin typeface="Calibri"/>
                <a:cs typeface="Calibri"/>
              </a:rPr>
              <a:t>eksperiment</a:t>
            </a:r>
            <a:r>
              <a:rPr lang="en-CA" sz="22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CA" sz="2200" dirty="0" err="1">
                <a:solidFill>
                  <a:srgbClr val="000000"/>
                </a:solidFill>
                <a:latin typeface="Calibri"/>
                <a:cs typeface="Calibri"/>
              </a:rPr>
              <a:t>tegevusuuring</a:t>
            </a:r>
            <a:endParaRPr lang="en-CA" sz="2200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20800" y="3505200"/>
            <a:ext cx="93726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000">
                <a:solidFill>
                  <a:srgbClr val="000000"/>
                </a:solidFill>
                <a:latin typeface="Calibri"/>
                <a:cs typeface="Calibri"/>
              </a:rPr>
              <a:t> Valikumeetod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625600" y="3962400"/>
            <a:ext cx="5249514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dirty="0" err="1">
                <a:solidFill>
                  <a:srgbClr val="000000"/>
                </a:solidFill>
                <a:latin typeface="Calibri"/>
                <a:cs typeface="Calibri"/>
              </a:rPr>
              <a:t>juhuslik</a:t>
            </a:r>
            <a:r>
              <a:rPr lang="en-CA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400" dirty="0" err="1">
                <a:solidFill>
                  <a:srgbClr val="000000"/>
                </a:solidFill>
                <a:latin typeface="Calibri"/>
                <a:cs typeface="Calibri"/>
              </a:rPr>
              <a:t>valim</a:t>
            </a:r>
            <a:r>
              <a:rPr lang="en-CA" sz="24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CA" sz="2400" dirty="0" err="1">
                <a:solidFill>
                  <a:srgbClr val="000000"/>
                </a:solidFill>
                <a:latin typeface="Calibri"/>
                <a:cs typeface="Calibri"/>
              </a:rPr>
              <a:t>üksikjuhtum</a:t>
            </a:r>
            <a:r>
              <a:rPr lang="en-CA" sz="24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CA" sz="2400" dirty="0" err="1">
                <a:solidFill>
                  <a:srgbClr val="000000"/>
                </a:solidFill>
                <a:latin typeface="Calibri"/>
                <a:cs typeface="Calibri"/>
              </a:rPr>
              <a:t>mitu</a:t>
            </a:r>
            <a:r>
              <a:rPr lang="en-CA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400" dirty="0" err="1">
                <a:solidFill>
                  <a:srgbClr val="000000"/>
                </a:solidFill>
                <a:latin typeface="Calibri"/>
                <a:cs typeface="Calibri"/>
              </a:rPr>
              <a:t>juhtumit</a:t>
            </a:r>
            <a:endParaRPr lang="en-CA" sz="2400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320800" y="4330700"/>
            <a:ext cx="93726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000">
                <a:solidFill>
                  <a:srgbClr val="000000"/>
                </a:solidFill>
                <a:latin typeface="Calibri"/>
                <a:cs typeface="Calibri"/>
              </a:rPr>
              <a:t> Andmete kogumise meetodis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625600" y="4787900"/>
            <a:ext cx="2223237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dirty="0" err="1">
                <a:solidFill>
                  <a:srgbClr val="000000"/>
                </a:solidFill>
                <a:latin typeface="Calibri"/>
                <a:cs typeface="Calibri"/>
              </a:rPr>
              <a:t>küsitlus</a:t>
            </a:r>
            <a:r>
              <a:rPr lang="en-CA" sz="24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CA" sz="2400" dirty="0" err="1">
                <a:solidFill>
                  <a:srgbClr val="000000"/>
                </a:solidFill>
                <a:latin typeface="Calibri"/>
                <a:cs typeface="Calibri"/>
              </a:rPr>
              <a:t>intervjuu</a:t>
            </a:r>
            <a:endParaRPr lang="en-CA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2760"/>
              </a:lnSpc>
            </a:pPr>
            <a:endParaRPr lang="en-CA" sz="2400" dirty="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320800" y="5156200"/>
            <a:ext cx="93726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000">
                <a:solidFill>
                  <a:srgbClr val="000000"/>
                </a:solidFill>
                <a:latin typeface="Calibri"/>
                <a:cs typeface="Calibri"/>
              </a:rPr>
              <a:t> Andmeanalüüsi meetod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625600" y="5613400"/>
            <a:ext cx="2676374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dirty="0" err="1">
                <a:solidFill>
                  <a:srgbClr val="000000"/>
                </a:solidFill>
                <a:latin typeface="Calibri"/>
                <a:cs typeface="Calibri"/>
              </a:rPr>
              <a:t>sta</a:t>
            </a:r>
            <a:r>
              <a:rPr lang="et-EE" sz="2400" dirty="0" err="1">
                <a:solidFill>
                  <a:srgbClr val="000000"/>
                </a:solidFill>
                <a:latin typeface="Calibri"/>
                <a:cs typeface="Calibri"/>
              </a:rPr>
              <a:t>ti</a:t>
            </a:r>
            <a:r>
              <a:rPr lang="en-CA" sz="2400" dirty="0">
                <a:solidFill>
                  <a:srgbClr val="000000"/>
                </a:solidFill>
                <a:latin typeface="Calibri"/>
                <a:cs typeface="Calibri"/>
              </a:rPr>
              <a:t>s</a:t>
            </a:r>
            <a:r>
              <a:rPr lang="et-EE" sz="2400" dirty="0" err="1">
                <a:solidFill>
                  <a:srgbClr val="000000"/>
                </a:solidFill>
                <a:latin typeface="Calibri"/>
                <a:cs typeface="Calibri"/>
              </a:rPr>
              <a:t>ti</a:t>
            </a:r>
            <a:r>
              <a:rPr lang="en-CA" sz="2400" dirty="0" err="1">
                <a:solidFill>
                  <a:srgbClr val="000000"/>
                </a:solidFill>
                <a:latin typeface="Calibri"/>
                <a:cs typeface="Calibri"/>
              </a:rPr>
              <a:t>lised</a:t>
            </a:r>
            <a:r>
              <a:rPr lang="en-CA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400" dirty="0" err="1">
                <a:solidFill>
                  <a:srgbClr val="000000"/>
                </a:solidFill>
                <a:latin typeface="Calibri"/>
                <a:cs typeface="Calibri"/>
              </a:rPr>
              <a:t>meetodid</a:t>
            </a:r>
            <a:endParaRPr lang="en-CA" sz="2400" dirty="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320800" y="5981700"/>
            <a:ext cx="93726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50"/>
              </a:lnSpc>
            </a:pPr>
            <a:r>
              <a:rPr lang="en-CA" sz="30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000">
                <a:solidFill>
                  <a:srgbClr val="000000"/>
                </a:solidFill>
                <a:latin typeface="Calibri"/>
                <a:cs typeface="Calibri"/>
              </a:rPr>
              <a:t> Järeldused</a:t>
            </a:r>
          </a:p>
          <a:p>
            <a:pPr>
              <a:lnSpc>
                <a:spcPts val="3450"/>
              </a:lnSpc>
            </a:pPr>
            <a:endParaRPr lang="en-CA" sz="30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625600" y="6438900"/>
            <a:ext cx="90678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>
                <a:solidFill>
                  <a:srgbClr val="000000"/>
                </a:solidFill>
                <a:latin typeface="Calibri"/>
                <a:cs typeface="Calibri"/>
              </a:rPr>
              <a:t>kirjeldused, üldistused, seaduspärasused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/>
          <p:nvPr/>
        </p:nvSpPr>
        <p:spPr>
          <a:xfrm>
            <a:off x="1790700" y="876300"/>
            <a:ext cx="89027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Empiirilise uuringu strateegiad</a:t>
            </a:r>
          </a:p>
          <a:p>
            <a:pPr>
              <a:lnSpc>
                <a:spcPts val="506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20066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976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2976">
                <a:solidFill>
                  <a:srgbClr val="000000"/>
                </a:solidFill>
                <a:latin typeface="Calibri"/>
                <a:cs typeface="Calibri"/>
              </a:rPr>
              <a:t> Kaardistusuuring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11125" y="2595405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976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297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976" dirty="0" err="1">
                <a:solidFill>
                  <a:srgbClr val="000000"/>
                </a:solidFill>
                <a:latin typeface="Calibri"/>
                <a:cs typeface="Calibri"/>
              </a:rPr>
              <a:t>Valikuuring</a:t>
            </a:r>
            <a:endParaRPr lang="en-CA" sz="2976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3680"/>
              </a:lnSpc>
            </a:pPr>
            <a:endParaRPr lang="en-CA" sz="3200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11125" y="3179605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976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2976">
                <a:solidFill>
                  <a:srgbClr val="000000"/>
                </a:solidFill>
                <a:latin typeface="Calibri"/>
                <a:cs typeface="Calibri"/>
              </a:rPr>
              <a:t> Eksperiment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11125" y="3763805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976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2976">
                <a:solidFill>
                  <a:srgbClr val="000000"/>
                </a:solidFill>
                <a:latin typeface="Calibri"/>
                <a:cs typeface="Calibri"/>
              </a:rPr>
              <a:t> Osalusuuring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311125" y="4348005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2976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297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976" dirty="0" err="1">
                <a:solidFill>
                  <a:srgbClr val="000000"/>
                </a:solidFill>
                <a:latin typeface="Calibri"/>
                <a:cs typeface="Calibri"/>
              </a:rPr>
              <a:t>Juhtumi</a:t>
            </a:r>
            <a:r>
              <a:rPr lang="en-CA" sz="2976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2976" dirty="0" err="1">
                <a:solidFill>
                  <a:srgbClr val="000000"/>
                </a:solidFill>
                <a:latin typeface="Calibri"/>
                <a:cs typeface="Calibri"/>
              </a:rPr>
              <a:t>analüüs</a:t>
            </a:r>
            <a:endParaRPr lang="en-CA" sz="2976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3680"/>
              </a:lnSpc>
            </a:pPr>
            <a:endParaRPr lang="en-CA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"/>
          <p:cNvSpPr txBox="1"/>
          <p:nvPr/>
        </p:nvSpPr>
        <p:spPr>
          <a:xfrm>
            <a:off x="2362200" y="876300"/>
            <a:ext cx="83312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Empiirilise uuringu näited</a:t>
            </a:r>
          </a:p>
          <a:p>
            <a:pPr>
              <a:lnSpc>
                <a:spcPts val="506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20066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Avaliku arvamuse küsitlus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20800" y="2565400"/>
            <a:ext cx="9372600" cy="1130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90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Igapäevaste tegevuste, arusaamade, hoiakute</a:t>
            </a:r>
            <a:br>
              <a:rPr lang="en-CA" sz="3200">
                <a:solidFill>
                  <a:srgbClr val="000000"/>
                </a:solidFill>
                <a:latin typeface="Times New Roman"/>
              </a:rPr>
            </a:b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uuring</a:t>
            </a:r>
          </a:p>
          <a:p>
            <a:pPr>
              <a:lnSpc>
                <a:spcPts val="390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36576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Võrdlusuuring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20800" y="42418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Teadmiste ja oskuste uuring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20800" y="48387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Vajaduste kaardistus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/>
          <p:nvPr/>
        </p:nvSpPr>
        <p:spPr>
          <a:xfrm>
            <a:off x="2120900" y="876300"/>
            <a:ext cx="85725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10" b="1">
                <a:solidFill>
                  <a:srgbClr val="000000"/>
                </a:solidFill>
                <a:latin typeface="Calibri Bold"/>
                <a:cs typeface="Calibri Bold"/>
              </a:rPr>
              <a:t>Empiirilise uuringu eesmärk</a:t>
            </a:r>
          </a:p>
          <a:p>
            <a:pPr>
              <a:lnSpc>
                <a:spcPts val="5060"/>
              </a:lnSpc>
            </a:pPr>
            <a:endParaRPr lang="en-CA" sz="4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20066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Eksisteeriva nähtuse kirjeldamine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20800" y="25908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Võrdlemine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31750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Seoste seletamine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20800" y="37592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Ennustamine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4380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1460500" y="914400"/>
            <a:ext cx="9232900" cy="762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4010" b="1">
                <a:solidFill>
                  <a:srgbClr val="000000"/>
                </a:solidFill>
                <a:latin typeface="Calibri Bold"/>
                <a:cs typeface="Calibri Bold"/>
              </a:rPr>
              <a:t>Empiirilise uuringu kvaliteedinõuded</a:t>
            </a:r>
          </a:p>
          <a:p>
            <a:pPr>
              <a:lnSpc>
                <a:spcPts val="4600"/>
              </a:lnSpc>
            </a:pPr>
            <a:endParaRPr lang="en-CA" sz="40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20800" y="2006600"/>
            <a:ext cx="6235425" cy="9489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 dirty="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Valimi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representa</a:t>
            </a:r>
            <a:r>
              <a:rPr lang="et-EE" sz="3200" dirty="0" err="1">
                <a:solidFill>
                  <a:srgbClr val="000000"/>
                </a:solidFill>
                <a:latin typeface="Calibri"/>
                <a:cs typeface="Calibri"/>
              </a:rPr>
              <a:t>ti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ivsus</a:t>
            </a:r>
            <a:r>
              <a:rPr lang="en-CA" sz="3200" dirty="0">
                <a:solidFill>
                  <a:srgbClr val="000000"/>
                </a:solidFill>
                <a:latin typeface="Calibri"/>
                <a:cs typeface="Calibri"/>
              </a:rPr>
              <a:t> - </a:t>
            </a:r>
            <a:r>
              <a:rPr lang="en-CA" sz="3200" dirty="0" err="1">
                <a:solidFill>
                  <a:srgbClr val="000000"/>
                </a:solidFill>
                <a:latin typeface="Calibri"/>
                <a:cs typeface="Calibri"/>
              </a:rPr>
              <a:t>esindavus</a:t>
            </a:r>
            <a:endParaRPr lang="en-CA" sz="32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3680"/>
              </a:lnSpc>
            </a:pPr>
            <a:endParaRPr lang="en-CA" sz="3200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20800" y="25908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Neutraalne - uurija minimaalne mõju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20800" y="31750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Standardiseeritud mõõtmine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778000" y="3746500"/>
            <a:ext cx="1071960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0" dirty="0">
                <a:solidFill>
                  <a:srgbClr val="000000"/>
                </a:solidFill>
                <a:latin typeface="Calibri"/>
                <a:cs typeface="Calibri"/>
              </a:rPr>
              <a:t>- </a:t>
            </a:r>
            <a:r>
              <a:rPr lang="en-CA" sz="2800" dirty="0" err="1">
                <a:solidFill>
                  <a:srgbClr val="000000"/>
                </a:solidFill>
                <a:latin typeface="Calibri"/>
                <a:cs typeface="Calibri"/>
              </a:rPr>
              <a:t>keh</a:t>
            </a:r>
            <a:r>
              <a:rPr lang="et-EE" sz="2800" dirty="0" err="1">
                <a:solidFill>
                  <a:srgbClr val="000000"/>
                </a:solidFill>
                <a:latin typeface="Calibri"/>
                <a:cs typeface="Calibri"/>
              </a:rPr>
              <a:t>ti</a:t>
            </a:r>
            <a:r>
              <a:rPr lang="en-CA" sz="2800" dirty="0">
                <a:solidFill>
                  <a:srgbClr val="000000"/>
                </a:solidFill>
                <a:latin typeface="Calibri"/>
                <a:cs typeface="Calibri"/>
              </a:rPr>
              <a:t>v</a:t>
            </a:r>
          </a:p>
          <a:p>
            <a:pPr>
              <a:lnSpc>
                <a:spcPts val="3220"/>
              </a:lnSpc>
            </a:pPr>
            <a:endParaRPr lang="en-CA" sz="2800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778000" y="4254500"/>
            <a:ext cx="2281587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0" dirty="0">
                <a:solidFill>
                  <a:srgbClr val="000000"/>
                </a:solidFill>
                <a:latin typeface="Calibri"/>
                <a:cs typeface="Calibri"/>
              </a:rPr>
              <a:t>- </a:t>
            </a:r>
            <a:r>
              <a:rPr lang="en-CA" sz="2800" dirty="0" err="1">
                <a:solidFill>
                  <a:srgbClr val="000000"/>
                </a:solidFill>
                <a:latin typeface="Calibri"/>
                <a:cs typeface="Calibri"/>
              </a:rPr>
              <a:t>usaldusväärne</a:t>
            </a:r>
            <a:endParaRPr lang="en-CA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3220"/>
              </a:lnSpc>
            </a:pPr>
            <a:endParaRPr lang="en-CA" sz="2800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778000" y="4775200"/>
            <a:ext cx="1883401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0" dirty="0">
                <a:solidFill>
                  <a:srgbClr val="000000"/>
                </a:solidFill>
                <a:latin typeface="Calibri"/>
                <a:cs typeface="Calibri"/>
              </a:rPr>
              <a:t>- </a:t>
            </a:r>
            <a:r>
              <a:rPr lang="en-CA" sz="2800" dirty="0" err="1">
                <a:solidFill>
                  <a:srgbClr val="000000"/>
                </a:solidFill>
                <a:latin typeface="Calibri"/>
                <a:cs typeface="Calibri"/>
              </a:rPr>
              <a:t>kohandatav</a:t>
            </a:r>
            <a:endParaRPr lang="en-CA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ts val="3220"/>
              </a:lnSpc>
            </a:pPr>
            <a:endParaRPr lang="en-CA" sz="2800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320800" y="5295900"/>
            <a:ext cx="93726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0">
                <a:solidFill>
                  <a:srgbClr val="000000"/>
                </a:solidFill>
                <a:latin typeface="Arial"/>
                <a:cs typeface="Arial"/>
              </a:rPr>
              <a:t>• </a:t>
            </a:r>
            <a:r>
              <a:rPr lang="en-CA" sz="3200">
                <a:solidFill>
                  <a:srgbClr val="000000"/>
                </a:solidFill>
                <a:latin typeface="Calibri"/>
                <a:cs typeface="Calibri"/>
              </a:rPr>
              <a:t> Kogemuste üldistamine</a:t>
            </a:r>
          </a:p>
          <a:p>
            <a:pPr>
              <a:lnSpc>
                <a:spcPts val="3680"/>
              </a:lnSpc>
            </a:pPr>
            <a:endParaRPr lang="en-CA" sz="3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192</Words>
  <Application>Microsoft Office PowerPoint</Application>
  <PresentationFormat>Kohandatud</PresentationFormat>
  <Paragraphs>104</Paragraphs>
  <Slides>14</Slides>
  <Notes>2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14</vt:i4>
      </vt:variant>
    </vt:vector>
  </HeadingPairs>
  <TitlesOfParts>
    <vt:vector size="20" baseType="lpstr">
      <vt:lpstr>Arial</vt:lpstr>
      <vt:lpstr>Arial Unicode MS</vt:lpstr>
      <vt:lpstr>Calibri</vt:lpstr>
      <vt:lpstr>Calibri Bold</vt:lpstr>
      <vt:lpstr>Times New Roman</vt:lpstr>
      <vt:lpstr>Office Theme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</vt:vector>
  </TitlesOfParts>
  <Company>Investintech.com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A2E_Engine</dc:creator>
  <cp:lastModifiedBy>Alo Press</cp:lastModifiedBy>
  <cp:revision>5</cp:revision>
  <dcterms:created xsi:type="dcterms:W3CDTF">2016-09-30T15:29:35Z</dcterms:created>
  <dcterms:modified xsi:type="dcterms:W3CDTF">2016-10-01T02:53:40Z</dcterms:modified>
</cp:coreProperties>
</file>