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81" r:id="rId4"/>
    <p:sldId id="288" r:id="rId5"/>
    <p:sldId id="314" r:id="rId6"/>
    <p:sldId id="315" r:id="rId7"/>
    <p:sldId id="290" r:id="rId8"/>
    <p:sldId id="301" r:id="rId9"/>
    <p:sldId id="302" r:id="rId10"/>
    <p:sldId id="286" r:id="rId11"/>
    <p:sldId id="303" r:id="rId12"/>
    <p:sldId id="316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283" r:id="rId24"/>
    <p:sldId id="284" r:id="rId25"/>
    <p:sldId id="278" r:id="rId26"/>
    <p:sldId id="27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o Press" initials="AP" lastIdx="1" clrIdx="0">
    <p:extLst>
      <p:ext uri="{19B8F6BF-5375-455C-9EA6-DF929625EA0E}">
        <p15:presenceInfo xmlns:p15="http://schemas.microsoft.com/office/powerpoint/2012/main" userId="f84873af4e11e5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87537" autoAdjust="0"/>
  </p:normalViewPr>
  <p:slideViewPr>
    <p:cSldViewPr snapToGrid="0">
      <p:cViewPr varScale="1">
        <p:scale>
          <a:sx n="79" d="100"/>
          <a:sy n="79" d="100"/>
        </p:scale>
        <p:origin x="870" y="84"/>
      </p:cViewPr>
      <p:guideLst/>
    </p:cSldViewPr>
  </p:slideViewPr>
  <p:outlineViewPr>
    <p:cViewPr>
      <p:scale>
        <a:sx n="33" d="100"/>
        <a:sy n="33" d="100"/>
      </p:scale>
      <p:origin x="0" y="-472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1C0C0-3A7C-417C-B2D6-CA3B933BD9F2}" type="datetimeFigureOut">
              <a:rPr lang="et-EE" smtClean="0"/>
              <a:t>01.10.2016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38CAF-9FC6-4751-9683-A406FCA4996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3206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s://www.google.ee/url?sa=t&amp;rct=j&amp;q=&amp;esrc=s&amp;source=web&amp;cd=1&amp;ved=0ahUKEwjd8Zvt2LfPAhVFXiwKHWU4BHoQFggaMAA&amp;url=http%3A%2F%2Fhtk.tlu.ee%2Ficampus%2Fmod%2Ffile%2Fdownload.php%3Ffile_guid%3D214139&amp;usg=AFQjCNFy16OZN3uedukd0oI24TpQz5DXlQ&amp;sig2=jvAopmKv3I7ckLM8ZApFNg&amp;bvm=bv.134495766,d.bGg&amp;cad=rja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00838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http://hruutel.blogspot.com.ee/2014/11/teoreetiline-uurimus.html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85080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s://www.google.ee/url?sa=t&amp;rct=j&amp;q=&amp;esrc=s&amp;source=web&amp;cd=1&amp;ved=0ahUKEwjd8Zvt2LfPAhVFXiwKHWU4BHoQFggaMAA&amp;url=http%3A%2F%2Fhtk.tlu.ee%2Ficampus%2Fmod%2Ffile%2Fdownload.php%3Ffile_guid%3D214139&amp;usg=AFQjCNFy16OZN3uedukd0oI24TpQz5DXlQ&amp;sig2=jvAopmKv3I7ckLM8ZApFNg&amp;bvm=bv.134495766,d.bGg&amp;cad=rja</a:t>
            </a:r>
          </a:p>
          <a:p>
            <a:endParaRPr lang="et-EE" dirty="0"/>
          </a:p>
          <a:p>
            <a:r>
              <a:rPr lang="et-EE" dirty="0"/>
              <a:t>http://imgs.xkcd.com/comics/empirical.png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0903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http://leankit.com/learn/wp-content/uploads/2015/12/Continuous_improvement_compressed.jpg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23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9720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https://www.tbs-sct.gc.ca/pol-cont/13879-02-eng.gif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24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9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t-EE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Kasutajakeskne</a:t>
            </a:r>
            <a:br>
              <a:rPr lang="et-EE" dirty="0"/>
            </a:br>
            <a:r>
              <a:rPr lang="et-EE" dirty="0"/>
              <a:t>kasutajaliidese disain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Alo Press</a:t>
            </a:r>
          </a:p>
          <a:p>
            <a:r>
              <a:rPr lang="et-EE" dirty="0"/>
              <a:t>Tallinna Polütehnikum 2016-2017</a:t>
            </a:r>
          </a:p>
        </p:txBody>
      </p:sp>
    </p:spTree>
    <p:extLst>
      <p:ext uri="{BB962C8B-B14F-4D97-AF65-F5344CB8AC3E}">
        <p14:creationId xmlns:p14="http://schemas.microsoft.com/office/powerpoint/2010/main" val="3323691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Empiiriline uuring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Empiiriline - kogemuslik, kogemustel põhinev, kogemusel rajanev</a:t>
            </a:r>
          </a:p>
          <a:p>
            <a:r>
              <a:rPr lang="et-EE" dirty="0"/>
              <a:t>Näiteks </a:t>
            </a:r>
            <a:r>
              <a:rPr lang="et-EE" dirty="0" err="1"/>
              <a:t>küstlus</a:t>
            </a:r>
            <a:r>
              <a:rPr lang="et-EE" dirty="0"/>
              <a:t>	</a:t>
            </a:r>
          </a:p>
        </p:txBody>
      </p:sp>
      <p:pic>
        <p:nvPicPr>
          <p:cNvPr id="3074" name="Picture 2" descr="Image result for empiric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443" y="3983247"/>
            <a:ext cx="6367670" cy="220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49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Persoona</a:t>
            </a:r>
            <a:endParaRPr lang="et-EE" dirty="0"/>
          </a:p>
        </p:txBody>
      </p:sp>
      <p:sp>
        <p:nvSpPr>
          <p:cNvPr id="4" name="Alapealkiri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7172" name="Picture 4" descr="Image result for trinidad consul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5" y="5056612"/>
            <a:ext cx="380047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3460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Miks on </a:t>
            </a:r>
            <a:r>
              <a:rPr lang="et-EE" dirty="0" err="1"/>
              <a:t>persoonad</a:t>
            </a:r>
            <a:r>
              <a:rPr lang="et-EE" dirty="0"/>
              <a:t> kasulikud?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Aitavad disainimisel teha paremaid otsuseid</a:t>
            </a:r>
          </a:p>
          <a:p>
            <a:r>
              <a:rPr lang="et-EE" dirty="0"/>
              <a:t>Aitab olla rohkem kasutajale suunatud</a:t>
            </a:r>
          </a:p>
          <a:p>
            <a:r>
              <a:rPr lang="et-EE" dirty="0"/>
              <a:t>Selge </a:t>
            </a:r>
            <a:r>
              <a:rPr lang="et-EE"/>
              <a:t>arusaam kasutajatest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99045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Miks analüüsida?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Iga kasutaja isiksusena on erinev</a:t>
            </a:r>
          </a:p>
          <a:p>
            <a:r>
              <a:rPr lang="et-EE" dirty="0" err="1"/>
              <a:t>Kasutatavus</a:t>
            </a:r>
            <a:r>
              <a:rPr lang="et-EE" dirty="0"/>
              <a:t> on igaühe jaoks erinev</a:t>
            </a:r>
          </a:p>
          <a:p>
            <a:r>
              <a:rPr lang="et-EE" dirty="0"/>
              <a:t>Erinevate eesmärkideni aitab viia erinev lähenemine</a:t>
            </a:r>
          </a:p>
        </p:txBody>
      </p:sp>
    </p:spTree>
    <p:extLst>
      <p:ext uri="{BB962C8B-B14F-4D97-AF65-F5344CB8AC3E}">
        <p14:creationId xmlns:p14="http://schemas.microsoft.com/office/powerpoint/2010/main" val="656900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Kuidas analüüsida?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Info kogumine</a:t>
            </a:r>
          </a:p>
          <a:p>
            <a:r>
              <a:rPr lang="et-EE" dirty="0"/>
              <a:t>Info töötlemine võrreldavale kujule</a:t>
            </a:r>
          </a:p>
          <a:p>
            <a:r>
              <a:rPr lang="et-EE" dirty="0"/>
              <a:t>Näidiskasutajate loomine</a:t>
            </a:r>
          </a:p>
          <a:p>
            <a:r>
              <a:rPr lang="et-EE" dirty="0"/>
              <a:t>Ideaalse kasutuskirjelduse loomine koos olulise keskkonna kirjeldusega</a:t>
            </a:r>
          </a:p>
          <a:p>
            <a:r>
              <a:rPr lang="et-EE" dirty="0"/>
              <a:t>Järelduste tegemine</a:t>
            </a:r>
          </a:p>
        </p:txBody>
      </p:sp>
    </p:spTree>
    <p:extLst>
      <p:ext uri="{BB962C8B-B14F-4D97-AF65-F5344CB8AC3E}">
        <p14:creationId xmlns:p14="http://schemas.microsoft.com/office/powerpoint/2010/main" val="329562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Info kogumine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Miks seda vaja on?</a:t>
            </a:r>
          </a:p>
          <a:p>
            <a:pPr lvl="1"/>
            <a:r>
              <a:rPr lang="et-EE" dirty="0"/>
              <a:t>Disainer ei ole tihti kasutaja ega vastava eriala spetsialist: pole võimalik luua toodet, millest disainer midagi ei tea</a:t>
            </a:r>
          </a:p>
          <a:p>
            <a:pPr lvl="1"/>
            <a:r>
              <a:rPr lang="et-EE" dirty="0"/>
              <a:t>Üks inimene esindab vaid ühte kasutajat </a:t>
            </a:r>
          </a:p>
          <a:p>
            <a:r>
              <a:rPr lang="et-EE" dirty="0"/>
              <a:t>Keda intervjueerida?</a:t>
            </a:r>
          </a:p>
          <a:p>
            <a:pPr lvl="1"/>
            <a:r>
              <a:rPr lang="et-EE" dirty="0"/>
              <a:t>Võimalikult erinevaid tulevase süsteemi kasutajaid (vanus, kultuuriline/keeleline taust, roll, oskuste tase, maailmataju) </a:t>
            </a:r>
          </a:p>
          <a:p>
            <a:pPr lvl="1"/>
            <a:r>
              <a:rPr lang="et-EE" dirty="0"/>
              <a:t>Tellija töötajaid, huvitatud osapooli ja kaudseid kasutajaid</a:t>
            </a:r>
          </a:p>
          <a:p>
            <a:pPr lvl="1"/>
            <a:r>
              <a:rPr lang="et-EE" dirty="0"/>
              <a:t>Igast rühmast 2-4 isikut</a:t>
            </a:r>
          </a:p>
        </p:txBody>
      </p:sp>
    </p:spTree>
    <p:extLst>
      <p:ext uri="{BB962C8B-B14F-4D97-AF65-F5344CB8AC3E}">
        <p14:creationId xmlns:p14="http://schemas.microsoft.com/office/powerpoint/2010/main" val="1273019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Info kogumine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Intervjuu</a:t>
            </a:r>
            <a:r>
              <a:rPr lang="fi-FI" dirty="0"/>
              <a:t> </a:t>
            </a:r>
            <a:r>
              <a:rPr lang="fi-FI" dirty="0" err="1"/>
              <a:t>läbiviimine</a:t>
            </a:r>
            <a:r>
              <a:rPr lang="fi-FI" dirty="0"/>
              <a:t> (45-60 min): </a:t>
            </a:r>
            <a:r>
              <a:rPr lang="fi-FI" dirty="0" err="1"/>
              <a:t>aktiivne</a:t>
            </a:r>
            <a:r>
              <a:rPr lang="et-EE" dirty="0"/>
              <a:t> kuulamine, avatud küsimused; märkmed; töökoha foto</a:t>
            </a:r>
          </a:p>
          <a:p>
            <a:r>
              <a:rPr lang="fi-FI" dirty="0" err="1"/>
              <a:t>Mida</a:t>
            </a:r>
            <a:r>
              <a:rPr lang="fi-FI" dirty="0"/>
              <a:t> </a:t>
            </a:r>
            <a:r>
              <a:rPr lang="fi-FI" dirty="0" err="1"/>
              <a:t>küsida</a:t>
            </a:r>
            <a:r>
              <a:rPr lang="fi-FI" dirty="0"/>
              <a:t> </a:t>
            </a:r>
            <a:r>
              <a:rPr lang="fi-FI" dirty="0" err="1"/>
              <a:t>otse</a:t>
            </a:r>
            <a:r>
              <a:rPr lang="fi-FI" dirty="0"/>
              <a:t> ja </a:t>
            </a:r>
            <a:r>
              <a:rPr lang="fi-FI" dirty="0" err="1"/>
              <a:t>kaudselt</a:t>
            </a:r>
            <a:r>
              <a:rPr lang="fi-FI" dirty="0"/>
              <a:t>?</a:t>
            </a:r>
            <a:endParaRPr lang="et-EE" dirty="0"/>
          </a:p>
          <a:p>
            <a:pPr lvl="1"/>
            <a:r>
              <a:rPr lang="fi-FI" dirty="0" err="1"/>
              <a:t>Erialane</a:t>
            </a:r>
            <a:r>
              <a:rPr lang="fi-FI" dirty="0"/>
              <a:t> info. </a:t>
            </a:r>
            <a:r>
              <a:rPr lang="fi-FI" dirty="0" err="1"/>
              <a:t>Pädevus</a:t>
            </a:r>
            <a:r>
              <a:rPr lang="fi-FI" dirty="0"/>
              <a:t>, nii </a:t>
            </a:r>
            <a:r>
              <a:rPr lang="fi-FI" dirty="0" err="1"/>
              <a:t>tehniline</a:t>
            </a:r>
            <a:r>
              <a:rPr lang="fi-FI" dirty="0"/>
              <a:t> </a:t>
            </a:r>
            <a:r>
              <a:rPr lang="fi-FI" dirty="0" err="1"/>
              <a:t>kui</a:t>
            </a:r>
            <a:r>
              <a:rPr lang="fi-FI" dirty="0"/>
              <a:t> ka </a:t>
            </a:r>
            <a:r>
              <a:rPr lang="fi-FI" dirty="0" err="1"/>
              <a:t>erialane</a:t>
            </a:r>
            <a:endParaRPr lang="et-EE" dirty="0"/>
          </a:p>
          <a:p>
            <a:pPr lvl="1"/>
            <a:r>
              <a:rPr lang="fi-FI" dirty="0" err="1"/>
              <a:t>Tööprotsess</a:t>
            </a:r>
            <a:r>
              <a:rPr lang="fi-FI" dirty="0"/>
              <a:t> ja </a:t>
            </a:r>
            <a:r>
              <a:rPr lang="fi-FI" dirty="0" err="1"/>
              <a:t>tüüpiline</a:t>
            </a:r>
            <a:r>
              <a:rPr lang="fi-FI" dirty="0"/>
              <a:t> </a:t>
            </a:r>
            <a:r>
              <a:rPr lang="fi-FI" dirty="0" err="1"/>
              <a:t>päev</a:t>
            </a:r>
            <a:r>
              <a:rPr lang="fi-FI" dirty="0"/>
              <a:t>. </a:t>
            </a:r>
            <a:r>
              <a:rPr lang="fi-FI" dirty="0" err="1"/>
              <a:t>Millal</a:t>
            </a:r>
            <a:r>
              <a:rPr lang="fi-FI" dirty="0"/>
              <a:t> </a:t>
            </a:r>
            <a:r>
              <a:rPr lang="fi-FI" dirty="0" err="1"/>
              <a:t>süsteemi</a:t>
            </a:r>
            <a:r>
              <a:rPr lang="fi-FI" dirty="0"/>
              <a:t> </a:t>
            </a:r>
            <a:r>
              <a:rPr lang="fi-FI" dirty="0" err="1"/>
              <a:t>kasutatakse</a:t>
            </a:r>
            <a:r>
              <a:rPr lang="fi-FI" dirty="0"/>
              <a:t>?</a:t>
            </a:r>
            <a:endParaRPr lang="et-EE" dirty="0"/>
          </a:p>
          <a:p>
            <a:pPr lvl="1"/>
            <a:r>
              <a:rPr lang="fi-FI" dirty="0" err="1"/>
              <a:t>Milliseid</a:t>
            </a:r>
            <a:r>
              <a:rPr lang="fi-FI" dirty="0"/>
              <a:t> </a:t>
            </a:r>
            <a:r>
              <a:rPr lang="fi-FI" dirty="0" err="1"/>
              <a:t>infosüsteeme</a:t>
            </a:r>
            <a:r>
              <a:rPr lang="fi-FI" dirty="0"/>
              <a:t> </a:t>
            </a:r>
            <a:r>
              <a:rPr lang="fi-FI" dirty="0" err="1"/>
              <a:t>ta</a:t>
            </a:r>
            <a:r>
              <a:rPr lang="fi-FI" dirty="0"/>
              <a:t> </a:t>
            </a:r>
            <a:r>
              <a:rPr lang="fi-FI" dirty="0" err="1"/>
              <a:t>kasutab</a:t>
            </a:r>
            <a:r>
              <a:rPr lang="fi-FI" dirty="0"/>
              <a:t> ja </a:t>
            </a:r>
            <a:r>
              <a:rPr lang="fi-FI" dirty="0" err="1"/>
              <a:t>kuidas</a:t>
            </a:r>
            <a:r>
              <a:rPr lang="fi-FI" dirty="0"/>
              <a:t>?</a:t>
            </a:r>
            <a:endParaRPr lang="et-EE" dirty="0"/>
          </a:p>
          <a:p>
            <a:pPr lvl="1"/>
            <a:r>
              <a:rPr lang="fr-FR" dirty="0"/>
              <a:t>Mis talle meeldib ja mis mitte? Mis tekitab stressi?</a:t>
            </a:r>
            <a:endParaRPr lang="et-EE" dirty="0"/>
          </a:p>
          <a:p>
            <a:pPr lvl="1"/>
            <a:r>
              <a:rPr lang="et-EE" dirty="0"/>
              <a:t>Keskkond ja igapäevased harjumused</a:t>
            </a:r>
          </a:p>
        </p:txBody>
      </p:sp>
    </p:spTree>
    <p:extLst>
      <p:ext uri="{BB962C8B-B14F-4D97-AF65-F5344CB8AC3E}">
        <p14:creationId xmlns:p14="http://schemas.microsoft.com/office/powerpoint/2010/main" val="731273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Käitusmismustrite</a:t>
            </a:r>
            <a:r>
              <a:rPr lang="et-EE" dirty="0"/>
              <a:t> leidmine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Miks seda vaja on?</a:t>
            </a:r>
          </a:p>
          <a:p>
            <a:pPr lvl="1"/>
            <a:r>
              <a:rPr lang="et-EE" dirty="0"/>
              <a:t>Kogutud info viimine võrreldavale kujule</a:t>
            </a:r>
          </a:p>
          <a:p>
            <a:pPr lvl="1"/>
            <a:r>
              <a:rPr lang="et-EE" dirty="0"/>
              <a:t>Info ülekülluse vältimine</a:t>
            </a:r>
          </a:p>
          <a:p>
            <a:pPr lvl="1"/>
            <a:r>
              <a:rPr lang="et-EE" dirty="0"/>
              <a:t>Efektiivsuse suurendamine</a:t>
            </a:r>
          </a:p>
          <a:p>
            <a:r>
              <a:rPr lang="et-EE" dirty="0"/>
              <a:t>Omaduste leidmine</a:t>
            </a:r>
          </a:p>
          <a:p>
            <a:r>
              <a:rPr lang="et-EE" dirty="0"/>
              <a:t>Skaaladele paigutamine</a:t>
            </a:r>
          </a:p>
          <a:p>
            <a:r>
              <a:rPr lang="et-EE" dirty="0"/>
              <a:t>Mustrite leidmine</a:t>
            </a:r>
          </a:p>
        </p:txBody>
      </p:sp>
    </p:spTree>
    <p:extLst>
      <p:ext uri="{BB962C8B-B14F-4D97-AF65-F5344CB8AC3E}">
        <p14:creationId xmlns:p14="http://schemas.microsoft.com/office/powerpoint/2010/main" val="3657408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Näidiskasutajate ehk </a:t>
            </a:r>
            <a:r>
              <a:rPr lang="et-EE" dirty="0" err="1"/>
              <a:t>persoonade</a:t>
            </a:r>
            <a:r>
              <a:rPr lang="et-EE" dirty="0"/>
              <a:t> loomine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Persoona </a:t>
            </a:r>
            <a:r>
              <a:rPr lang="fi-FI" dirty="0" err="1"/>
              <a:t>koondab</a:t>
            </a:r>
            <a:r>
              <a:rPr lang="fi-FI" dirty="0"/>
              <a:t> </a:t>
            </a:r>
            <a:r>
              <a:rPr lang="fi-FI" dirty="0" err="1"/>
              <a:t>endas</a:t>
            </a:r>
            <a:r>
              <a:rPr lang="fi-FI" dirty="0"/>
              <a:t> </a:t>
            </a:r>
            <a:r>
              <a:rPr lang="fi-FI" dirty="0" err="1"/>
              <a:t>erinevate</a:t>
            </a:r>
            <a:r>
              <a:rPr lang="fi-FI" dirty="0"/>
              <a:t> </a:t>
            </a:r>
            <a:r>
              <a:rPr lang="fi-FI" dirty="0" err="1"/>
              <a:t>isikute</a:t>
            </a:r>
            <a:r>
              <a:rPr lang="et-EE" dirty="0"/>
              <a:t> </a:t>
            </a:r>
            <a:r>
              <a:rPr lang="fi-FI" dirty="0" err="1"/>
              <a:t>sarnaseid</a:t>
            </a:r>
            <a:r>
              <a:rPr lang="fi-FI" dirty="0"/>
              <a:t> </a:t>
            </a:r>
            <a:r>
              <a:rPr lang="fi-FI" dirty="0" err="1"/>
              <a:t>jooni</a:t>
            </a:r>
            <a:r>
              <a:rPr lang="fi-FI" dirty="0"/>
              <a:t>, </a:t>
            </a:r>
            <a:r>
              <a:rPr lang="fi-FI" dirty="0" err="1"/>
              <a:t>aga</a:t>
            </a:r>
            <a:r>
              <a:rPr lang="fi-FI" dirty="0"/>
              <a:t> ei viita </a:t>
            </a:r>
            <a:r>
              <a:rPr lang="fi-FI" dirty="0" err="1"/>
              <a:t>reaalsele</a:t>
            </a:r>
            <a:r>
              <a:rPr lang="fi-FI" dirty="0"/>
              <a:t> </a:t>
            </a:r>
            <a:r>
              <a:rPr lang="fi-FI" dirty="0" err="1"/>
              <a:t>isikule</a:t>
            </a:r>
            <a:endParaRPr lang="fi-FI" dirty="0"/>
          </a:p>
          <a:p>
            <a:r>
              <a:rPr lang="fi-FI" dirty="0"/>
              <a:t>Persoona on </a:t>
            </a:r>
            <a:r>
              <a:rPr lang="fi-FI" dirty="0" err="1"/>
              <a:t>pilt</a:t>
            </a:r>
            <a:r>
              <a:rPr lang="fi-FI" dirty="0"/>
              <a:t> </a:t>
            </a:r>
            <a:r>
              <a:rPr lang="fi-FI" dirty="0" err="1"/>
              <a:t>konkreetsete</a:t>
            </a:r>
            <a:r>
              <a:rPr lang="fi-FI" dirty="0"/>
              <a:t> </a:t>
            </a:r>
            <a:r>
              <a:rPr lang="fi-FI" dirty="0" err="1"/>
              <a:t>soovidega</a:t>
            </a:r>
            <a:r>
              <a:rPr lang="et-EE" dirty="0"/>
              <a:t> </a:t>
            </a:r>
            <a:r>
              <a:rPr lang="fi-FI" dirty="0" err="1"/>
              <a:t>inimesest</a:t>
            </a:r>
            <a:r>
              <a:rPr lang="fi-FI" dirty="0"/>
              <a:t>, </a:t>
            </a:r>
            <a:r>
              <a:rPr lang="fi-FI" dirty="0" err="1"/>
              <a:t>kellega</a:t>
            </a:r>
            <a:r>
              <a:rPr lang="fi-FI" dirty="0"/>
              <a:t> </a:t>
            </a:r>
            <a:r>
              <a:rPr lang="fi-FI" dirty="0" err="1"/>
              <a:t>süsteemi</a:t>
            </a:r>
            <a:r>
              <a:rPr lang="fi-FI" dirty="0"/>
              <a:t> </a:t>
            </a:r>
            <a:r>
              <a:rPr lang="fi-FI" dirty="0" err="1"/>
              <a:t>luues</a:t>
            </a:r>
            <a:r>
              <a:rPr lang="fi-FI" dirty="0"/>
              <a:t> </a:t>
            </a:r>
            <a:r>
              <a:rPr lang="fi-FI" dirty="0" err="1"/>
              <a:t>arvestada</a:t>
            </a:r>
            <a:endParaRPr lang="fi-FI" dirty="0"/>
          </a:p>
          <a:p>
            <a:r>
              <a:rPr lang="et-EE" dirty="0" err="1"/>
              <a:t>Persoona</a:t>
            </a:r>
            <a:r>
              <a:rPr lang="et-EE" dirty="0"/>
              <a:t> struktuur</a:t>
            </a:r>
          </a:p>
          <a:p>
            <a:pPr lvl="1"/>
            <a:r>
              <a:rPr lang="et-EE" dirty="0"/>
              <a:t>Nimi, vanus, amet/eriala, perekonnaseis</a:t>
            </a:r>
          </a:p>
          <a:p>
            <a:pPr lvl="1"/>
            <a:r>
              <a:rPr lang="et-EE" dirty="0"/>
              <a:t>Iseloom, hobid, probleemid</a:t>
            </a:r>
          </a:p>
          <a:p>
            <a:pPr lvl="1"/>
            <a:r>
              <a:rPr lang="et-EE" dirty="0"/>
              <a:t>Ametialased saavutused ja pädevus</a:t>
            </a:r>
          </a:p>
          <a:p>
            <a:pPr lvl="1"/>
            <a:r>
              <a:rPr lang="et-EE" dirty="0"/>
              <a:t>Kogemused sarnaste toodetega: peamised tegevused, häirivad ja meeldivad asjad</a:t>
            </a:r>
          </a:p>
          <a:p>
            <a:pPr lvl="1"/>
            <a:r>
              <a:rPr lang="et-EE" dirty="0"/>
              <a:t>Eesmärgid süsteemi kasutamisel</a:t>
            </a:r>
          </a:p>
          <a:p>
            <a:r>
              <a:rPr lang="et-EE" dirty="0"/>
              <a:t>Primaarsed, sekundaarsed, negatiivsed p-d</a:t>
            </a:r>
          </a:p>
          <a:p>
            <a:r>
              <a:rPr lang="et-EE" dirty="0"/>
              <a:t>Ilma intervjuudeta koostatavad </a:t>
            </a:r>
            <a:r>
              <a:rPr lang="et-EE" dirty="0" err="1"/>
              <a:t>persoonad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18265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Kasutuskirjelduste ehk</a:t>
            </a:r>
            <a:br>
              <a:rPr lang="et-EE" dirty="0"/>
            </a:br>
            <a:r>
              <a:rPr lang="et-EE" dirty="0" err="1"/>
              <a:t>kontekstistsenaariumte</a:t>
            </a:r>
            <a:r>
              <a:rPr lang="et-EE" dirty="0"/>
              <a:t> loomine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Kontekstistsenaarium</a:t>
            </a:r>
            <a:r>
              <a:rPr lang="fi-FI" dirty="0"/>
              <a:t> on </a:t>
            </a:r>
            <a:r>
              <a:rPr lang="fi-FI" dirty="0" err="1"/>
              <a:t>idealistlik</a:t>
            </a:r>
            <a:r>
              <a:rPr lang="fi-FI" dirty="0"/>
              <a:t> </a:t>
            </a:r>
            <a:r>
              <a:rPr lang="fi-FI" dirty="0" err="1"/>
              <a:t>kirjeldus</a:t>
            </a:r>
            <a:r>
              <a:rPr lang="fi-FI" dirty="0"/>
              <a:t> </a:t>
            </a:r>
            <a:r>
              <a:rPr lang="fi-FI" dirty="0" err="1"/>
              <a:t>sellest</a:t>
            </a:r>
            <a:r>
              <a:rPr lang="fi-FI" dirty="0"/>
              <a:t>, </a:t>
            </a:r>
            <a:r>
              <a:rPr lang="fi-FI" dirty="0" err="1"/>
              <a:t>kui</a:t>
            </a:r>
            <a:r>
              <a:rPr lang="et-EE" dirty="0"/>
              <a:t> lihtne on loodavas süsteemis ühte või teist tegevust teha</a:t>
            </a:r>
          </a:p>
          <a:p>
            <a:r>
              <a:rPr lang="fi-FI" dirty="0" err="1"/>
              <a:t>Kontekstistsenaariumid</a:t>
            </a:r>
            <a:r>
              <a:rPr lang="fi-FI" dirty="0"/>
              <a:t> </a:t>
            </a:r>
            <a:r>
              <a:rPr lang="fi-FI" dirty="0" err="1"/>
              <a:t>aitavad</a:t>
            </a:r>
            <a:r>
              <a:rPr lang="fi-FI" dirty="0"/>
              <a:t> </a:t>
            </a:r>
            <a:r>
              <a:rPr lang="fi-FI" dirty="0" err="1"/>
              <a:t>visualiseerida</a:t>
            </a:r>
            <a:r>
              <a:rPr lang="fi-FI" dirty="0"/>
              <a:t> </a:t>
            </a:r>
            <a:r>
              <a:rPr lang="fi-FI" dirty="0" err="1"/>
              <a:t>kasutaja</a:t>
            </a:r>
            <a:r>
              <a:rPr lang="fi-FI" dirty="0"/>
              <a:t> </a:t>
            </a:r>
            <a:r>
              <a:rPr lang="fi-FI" dirty="0" err="1"/>
              <a:t>ootusi</a:t>
            </a:r>
            <a:r>
              <a:rPr lang="et-EE" dirty="0"/>
              <a:t> süsteemile</a:t>
            </a:r>
          </a:p>
          <a:p>
            <a:r>
              <a:rPr lang="fi-FI" dirty="0" err="1"/>
              <a:t>Ühe</a:t>
            </a:r>
            <a:r>
              <a:rPr lang="fi-FI" dirty="0"/>
              <a:t> persoona kohta </a:t>
            </a:r>
            <a:r>
              <a:rPr lang="fi-FI" dirty="0" err="1"/>
              <a:t>võib</a:t>
            </a:r>
            <a:r>
              <a:rPr lang="fi-FI" dirty="0"/>
              <a:t> olla </a:t>
            </a:r>
            <a:r>
              <a:rPr lang="fi-FI" dirty="0" err="1"/>
              <a:t>mitu</a:t>
            </a:r>
            <a:r>
              <a:rPr lang="fi-FI" dirty="0"/>
              <a:t> </a:t>
            </a:r>
            <a:r>
              <a:rPr lang="fi-FI" dirty="0" err="1"/>
              <a:t>kontekstistsenaariumit</a:t>
            </a:r>
            <a:endParaRPr lang="fi-FI" dirty="0"/>
          </a:p>
          <a:p>
            <a:r>
              <a:rPr lang="et-EE" dirty="0"/>
              <a:t>Kontekstistsenaariumi struktuur:</a:t>
            </a:r>
          </a:p>
          <a:p>
            <a:pPr lvl="1"/>
            <a:r>
              <a:rPr lang="et-EE" dirty="0"/>
              <a:t>Kirjeldus kasutuskeskkonna kohta</a:t>
            </a:r>
          </a:p>
          <a:p>
            <a:pPr lvl="1"/>
            <a:r>
              <a:rPr lang="et-EE" dirty="0" err="1"/>
              <a:t>Persoona</a:t>
            </a:r>
            <a:r>
              <a:rPr lang="et-EE" dirty="0"/>
              <a:t> eelnevad tegevused ja meeleolu</a:t>
            </a:r>
          </a:p>
          <a:p>
            <a:pPr lvl="1"/>
            <a:r>
              <a:rPr lang="et-EE" dirty="0"/>
              <a:t>Võimalikud vahelesegamised</a:t>
            </a:r>
          </a:p>
          <a:p>
            <a:pPr lvl="1"/>
            <a:r>
              <a:rPr lang="et-EE" dirty="0"/>
              <a:t>Tegevuse tegemise põhjused</a:t>
            </a:r>
          </a:p>
        </p:txBody>
      </p:sp>
    </p:spTree>
    <p:extLst>
      <p:ext uri="{BB962C8B-B14F-4D97-AF65-F5344CB8AC3E}">
        <p14:creationId xmlns:p14="http://schemas.microsoft.com/office/powerpoint/2010/main" val="422701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Tänase päeva plaan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Vaatame natuke erinevaid uuringu tüüpe</a:t>
            </a:r>
          </a:p>
          <a:p>
            <a:r>
              <a:rPr lang="et-EE" dirty="0"/>
              <a:t>Teeme </a:t>
            </a:r>
            <a:r>
              <a:rPr lang="et-EE" dirty="0" err="1"/>
              <a:t>persoona</a:t>
            </a:r>
            <a:endParaRPr lang="et-EE" dirty="0"/>
          </a:p>
          <a:p>
            <a:r>
              <a:rPr lang="et-EE" dirty="0"/>
              <a:t>Teeme otsa lahti </a:t>
            </a:r>
            <a:r>
              <a:rPr lang="et-EE" dirty="0" err="1"/>
              <a:t>HTMLga</a:t>
            </a:r>
            <a:endParaRPr lang="et-EE" dirty="0"/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240" y="609600"/>
            <a:ext cx="1892427" cy="5737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Järelduste tegemine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Nõuete kogumi koostamine:</a:t>
            </a:r>
          </a:p>
          <a:p>
            <a:r>
              <a:rPr lang="et-EE" dirty="0"/>
              <a:t>1. </a:t>
            </a:r>
            <a:r>
              <a:rPr lang="et-EE" dirty="0" err="1"/>
              <a:t>Persoonadest</a:t>
            </a:r>
            <a:r>
              <a:rPr lang="et-EE" dirty="0"/>
              <a:t> ja kontekstistsenaariumitest kirjutatakse välja konkreetsed nõuded loodava infosüsteemi kasutamisele ja funktsioonidele</a:t>
            </a:r>
          </a:p>
          <a:p>
            <a:r>
              <a:rPr lang="et-EE" dirty="0"/>
              <a:t>2. Nõuded märgitakse tähtsateks ja vähemtähtsateks</a:t>
            </a:r>
          </a:p>
        </p:txBody>
      </p:sp>
    </p:spTree>
    <p:extLst>
      <p:ext uri="{BB962C8B-B14F-4D97-AF65-F5344CB8AC3E}">
        <p14:creationId xmlns:p14="http://schemas.microsoft.com/office/powerpoint/2010/main" val="4196081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Edasi?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Infosüsteemi testimine ja hindamine</a:t>
            </a:r>
          </a:p>
          <a:p>
            <a:r>
              <a:rPr lang="et-EE" dirty="0"/>
              <a:t>Infosüsteemi disain, disaini testimine ja hindamine</a:t>
            </a:r>
          </a:p>
          <a:p>
            <a:r>
              <a:rPr lang="et-EE" dirty="0"/>
              <a:t>Tugi </a:t>
            </a:r>
            <a:r>
              <a:rPr lang="et-EE" dirty="0" err="1"/>
              <a:t>programmeerijale</a:t>
            </a:r>
            <a:r>
              <a:rPr lang="et-EE" dirty="0"/>
              <a:t>, muudatuste disainimine ja hindamine</a:t>
            </a:r>
          </a:p>
        </p:txBody>
      </p:sp>
    </p:spTree>
    <p:extLst>
      <p:ext uri="{BB962C8B-B14F-4D97-AF65-F5344CB8AC3E}">
        <p14:creationId xmlns:p14="http://schemas.microsoft.com/office/powerpoint/2010/main" val="3378373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Kokkuvõte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Kasutatavuse</a:t>
            </a:r>
            <a:r>
              <a:rPr lang="fi-FI" dirty="0"/>
              <a:t> </a:t>
            </a:r>
            <a:r>
              <a:rPr lang="fi-FI" dirty="0" err="1"/>
              <a:t>analüüsi</a:t>
            </a:r>
            <a:r>
              <a:rPr lang="fi-FI" dirty="0"/>
              <a:t> on </a:t>
            </a:r>
            <a:r>
              <a:rPr lang="fi-FI" dirty="0" err="1"/>
              <a:t>mõistlik</a:t>
            </a:r>
            <a:r>
              <a:rPr lang="fi-FI" dirty="0"/>
              <a:t> </a:t>
            </a:r>
            <a:r>
              <a:rPr lang="fi-FI" dirty="0" err="1"/>
              <a:t>teha</a:t>
            </a:r>
            <a:r>
              <a:rPr lang="fi-FI" dirty="0"/>
              <a:t> nii</a:t>
            </a:r>
            <a:r>
              <a:rPr lang="et-EE" dirty="0"/>
              <a:t> väikestele kui suurtele projektidele</a:t>
            </a:r>
          </a:p>
          <a:p>
            <a:r>
              <a:rPr lang="et-EE" dirty="0"/>
              <a:t>Absoluutset kasutatavust pole olemas</a:t>
            </a:r>
          </a:p>
          <a:p>
            <a:r>
              <a:rPr lang="et-EE" dirty="0"/>
              <a:t>Korralik </a:t>
            </a:r>
            <a:r>
              <a:rPr lang="et-EE" dirty="0" err="1"/>
              <a:t>kasutatavuse</a:t>
            </a:r>
            <a:r>
              <a:rPr lang="et-EE" dirty="0"/>
              <a:t> analüüs tagab vajaliku disaini</a:t>
            </a:r>
          </a:p>
        </p:txBody>
      </p:sp>
    </p:spTree>
    <p:extLst>
      <p:ext uri="{BB962C8B-B14F-4D97-AF65-F5344CB8AC3E}">
        <p14:creationId xmlns:p14="http://schemas.microsoft.com/office/powerpoint/2010/main" val="2213368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1026" name="Picture 2" descr="Image result for continuing service improv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0"/>
            <a:ext cx="119586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951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2050" name="Picture 2" descr="Image result for continuing service improv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40" y="58026"/>
            <a:ext cx="9276522" cy="674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1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ülesanne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4987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Tunni ülesanne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Lisada kausta Loeng 2 \ Ülesanded .</a:t>
            </a:r>
            <a:r>
              <a:rPr lang="et-EE" dirty="0" err="1"/>
              <a:t>doc</a:t>
            </a:r>
            <a:r>
              <a:rPr lang="et-EE" dirty="0"/>
              <a:t> fail nimega „</a:t>
            </a:r>
            <a:r>
              <a:rPr lang="et-EE" b="1" dirty="0"/>
              <a:t>tunnitöö_2_ees_perenimi</a:t>
            </a:r>
            <a:r>
              <a:rPr lang="et-EE" dirty="0"/>
              <a:t>“</a:t>
            </a:r>
          </a:p>
          <a:p>
            <a:pPr marL="4572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66993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Garret</a:t>
            </a:r>
            <a:r>
              <a:rPr lang="et-EE" dirty="0"/>
              <a:t> 5 </a:t>
            </a:r>
            <a:r>
              <a:rPr lang="et-EE" dirty="0" err="1"/>
              <a:t>Planes</a:t>
            </a:r>
            <a:r>
              <a:rPr lang="et-EE" dirty="0"/>
              <a:t> of UX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143001" y="2057400"/>
            <a:ext cx="6525768" cy="4038600"/>
          </a:xfrm>
        </p:spPr>
        <p:txBody>
          <a:bodyPr>
            <a:normAutofit/>
          </a:bodyPr>
          <a:lstStyle/>
          <a:p>
            <a:r>
              <a:rPr lang="en-US" b="1" dirty="0"/>
              <a:t>The Strategy Plane</a:t>
            </a:r>
          </a:p>
          <a:p>
            <a:r>
              <a:rPr lang="en-US" b="1" dirty="0"/>
              <a:t>User needs </a:t>
            </a:r>
            <a:r>
              <a:rPr lang="en-US" dirty="0"/>
              <a:t>are the goals for the site</a:t>
            </a:r>
            <a:r>
              <a:rPr lang="et-EE" dirty="0"/>
              <a:t> </a:t>
            </a:r>
            <a:r>
              <a:rPr lang="en-US" dirty="0"/>
              <a:t>that come from outside our organization—specifically from the people</a:t>
            </a:r>
            <a:r>
              <a:rPr lang="et-EE" dirty="0"/>
              <a:t> </a:t>
            </a:r>
            <a:r>
              <a:rPr lang="en-US" dirty="0"/>
              <a:t>who will use our site.</a:t>
            </a:r>
            <a:endParaRPr lang="et-EE" dirty="0"/>
          </a:p>
          <a:p>
            <a:r>
              <a:rPr lang="en-US" dirty="0"/>
              <a:t>Balanced against user needs are </a:t>
            </a:r>
            <a:r>
              <a:rPr lang="en-US" b="1" dirty="0"/>
              <a:t>our own </a:t>
            </a:r>
            <a:r>
              <a:rPr lang="en-US" dirty="0"/>
              <a:t>objectives for the site.</a:t>
            </a:r>
            <a:r>
              <a:rPr lang="et-EE" dirty="0"/>
              <a:t> </a:t>
            </a:r>
            <a:r>
              <a:rPr lang="en-US" dirty="0"/>
              <a:t>These site objectives can be business goals (“Make $1 million in</a:t>
            </a:r>
            <a:r>
              <a:rPr lang="et-EE" dirty="0"/>
              <a:t> </a:t>
            </a:r>
            <a:r>
              <a:rPr lang="en-US" dirty="0"/>
              <a:t>sales over the Web this year”)</a:t>
            </a:r>
            <a:r>
              <a:rPr lang="et-EE" dirty="0"/>
              <a:t>.</a:t>
            </a:r>
          </a:p>
        </p:txBody>
      </p:sp>
      <p:pic>
        <p:nvPicPr>
          <p:cNvPr id="4100" name="Picture 4" descr="Image result for garrett 5 pla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703" y="609600"/>
            <a:ext cx="4333875" cy="551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283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Uuringu tüübid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2526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Kvalitatsiivsed</a:t>
            </a:r>
            <a:r>
              <a:rPr lang="et-EE" dirty="0"/>
              <a:t> vs kvantitatiivsed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/>
              <a:t>Kvantitatiivsed uurimismeetodid</a:t>
            </a:r>
            <a:r>
              <a:rPr lang="et-EE" dirty="0"/>
              <a:t> on teadusliku uurimise meetodid, mis keskenduvad uuritava tunnuste kirjeldamisele läbi </a:t>
            </a:r>
            <a:r>
              <a:rPr lang="et-EE" b="1" dirty="0"/>
              <a:t>mõõtmise</a:t>
            </a:r>
            <a:r>
              <a:rPr lang="et-EE" dirty="0"/>
              <a:t>, vastates esmajoones küsimusele </a:t>
            </a:r>
            <a:r>
              <a:rPr lang="et-EE" i="1" dirty="0"/>
              <a:t>kui palju</a:t>
            </a:r>
            <a:r>
              <a:rPr lang="et-EE" dirty="0"/>
              <a:t> mingit nähtust, omadust või tunnust esineb</a:t>
            </a:r>
          </a:p>
          <a:p>
            <a:endParaRPr lang="et-EE" dirty="0"/>
          </a:p>
          <a:p>
            <a:r>
              <a:rPr lang="et-EE" b="1" dirty="0"/>
              <a:t>Kvalitatiivuuring</a:t>
            </a:r>
            <a:r>
              <a:rPr lang="et-EE" dirty="0"/>
              <a:t> on teadusliku uurimise meetod, millega otsitakse esmajoones vastust küsimusele, kas mingi tunnus või omadus (kvaliteet) uuritaval esineb või mitte.  </a:t>
            </a:r>
          </a:p>
        </p:txBody>
      </p:sp>
    </p:spTree>
    <p:extLst>
      <p:ext uri="{BB962C8B-B14F-4D97-AF65-F5344CB8AC3E}">
        <p14:creationId xmlns:p14="http://schemas.microsoft.com/office/powerpoint/2010/main" val="34049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cture 2" descr="Image result for quantitative vs qualita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336" y="350570"/>
            <a:ext cx="8339328" cy="6156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9684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90525"/>
            <a:ext cx="9296400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1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Teoreetiline uuring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Tugineb erinevate allikate (teoste) analüüsile ja võrdlusele, seoste leidmisele</a:t>
            </a:r>
          </a:p>
          <a:p>
            <a:r>
              <a:rPr lang="et-EE" dirty="0"/>
              <a:t>Eesmärk on leida uudne lähenemine, analüüsida kriitiliselt erinevaid teooriaid, lähenemisi, võrrelda neid</a:t>
            </a:r>
          </a:p>
          <a:p>
            <a:r>
              <a:rPr lang="et-EE" dirty="0"/>
              <a:t>Autor peab tooma välja oma originaalse panuse uute teadmiste otsingul, kasutamisel, süstematiseerimisel, hindamisel</a:t>
            </a:r>
          </a:p>
        </p:txBody>
      </p:sp>
    </p:spTree>
    <p:extLst>
      <p:ext uri="{BB962C8B-B14F-4D97-AF65-F5344CB8AC3E}">
        <p14:creationId xmlns:p14="http://schemas.microsoft.com/office/powerpoint/2010/main" val="209028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Arendus uuring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Arendusuuring - teadmised ja oskused, mis on vajalikud teatud funktsionaalseid nõudeid rahuldava tulemuse loomiseks </a:t>
            </a:r>
          </a:p>
          <a:p>
            <a:r>
              <a:rPr lang="et-EE" dirty="0"/>
              <a:t>Näiteks veebilehe, tarkvara, mängu, infosüsteemi, andmebaasi, teenuse, kursuse, õppematerjali, … arendus </a:t>
            </a:r>
          </a:p>
        </p:txBody>
      </p:sp>
    </p:spTree>
    <p:extLst>
      <p:ext uri="{BB962C8B-B14F-4D97-AF65-F5344CB8AC3E}">
        <p14:creationId xmlns:p14="http://schemas.microsoft.com/office/powerpoint/2010/main" val="2162836109"/>
      </p:ext>
    </p:extLst>
  </p:cSld>
  <p:clrMapOvr>
    <a:masterClrMapping/>
  </p:clrMapOvr>
</p:sld>
</file>

<file path=ppt/theme/theme1.xml><?xml version="1.0" encoding="utf-8"?>
<a:theme xmlns:a="http://schemas.openxmlformats.org/drawingml/2006/main" name="Põhilin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TM03457444[[fn=Alus]]</Template>
  <TotalTime>1390</TotalTime>
  <Words>625</Words>
  <Application>Microsoft Office PowerPoint</Application>
  <PresentationFormat>Laiekraan</PresentationFormat>
  <Paragraphs>112</Paragraphs>
  <Slides>26</Slides>
  <Notes>5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26</vt:i4>
      </vt:variant>
    </vt:vector>
  </HeadingPairs>
  <TitlesOfParts>
    <vt:vector size="29" baseType="lpstr">
      <vt:lpstr>Calibri</vt:lpstr>
      <vt:lpstr>Corbel</vt:lpstr>
      <vt:lpstr>Põhiline</vt:lpstr>
      <vt:lpstr>Kasutajakeskne kasutajaliidese disain</vt:lpstr>
      <vt:lpstr>Tänase päeva plaan</vt:lpstr>
      <vt:lpstr>Garret 5 Planes of UX</vt:lpstr>
      <vt:lpstr>Uuringu tüübid</vt:lpstr>
      <vt:lpstr>Kvalitatsiivsed vs kvantitatiivsed</vt:lpstr>
      <vt:lpstr>PowerPointi esitlus</vt:lpstr>
      <vt:lpstr>PowerPointi esitlus</vt:lpstr>
      <vt:lpstr>Teoreetiline uuring</vt:lpstr>
      <vt:lpstr>Arendus uuring</vt:lpstr>
      <vt:lpstr>Empiiriline uuring</vt:lpstr>
      <vt:lpstr>Persoona</vt:lpstr>
      <vt:lpstr>Miks on persoonad kasulikud?</vt:lpstr>
      <vt:lpstr>Miks analüüsida?</vt:lpstr>
      <vt:lpstr>Kuidas analüüsida?</vt:lpstr>
      <vt:lpstr>Info kogumine</vt:lpstr>
      <vt:lpstr>Info kogumine</vt:lpstr>
      <vt:lpstr>Käitusmismustrite leidmine</vt:lpstr>
      <vt:lpstr>Näidiskasutajate ehk persoonade loomine </vt:lpstr>
      <vt:lpstr>Kasutuskirjelduste ehk kontekstistsenaariumte loomine</vt:lpstr>
      <vt:lpstr>Järelduste tegemine</vt:lpstr>
      <vt:lpstr>Edasi?</vt:lpstr>
      <vt:lpstr>Kokkuvõte</vt:lpstr>
      <vt:lpstr>PowerPointi esitlus</vt:lpstr>
      <vt:lpstr>PowerPointi esitlus</vt:lpstr>
      <vt:lpstr>ülesanne</vt:lpstr>
      <vt:lpstr>Tunni ülesanne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Kasutajakeskne kasutajaliidese disain</dc:title>
  <dc:creator>Alo Press</dc:creator>
  <cp:lastModifiedBy>Alo Press</cp:lastModifiedBy>
  <cp:revision>78</cp:revision>
  <dcterms:created xsi:type="dcterms:W3CDTF">2016-09-27T17:58:48Z</dcterms:created>
  <dcterms:modified xsi:type="dcterms:W3CDTF">2016-10-01T04:29:19Z</dcterms:modified>
</cp:coreProperties>
</file>