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notesMasterIdLst>
    <p:notesMasterId r:id="rId23"/>
  </p:notesMasterIdLst>
  <p:sldIdLst>
    <p:sldId id="256" r:id="rId2"/>
    <p:sldId id="257" r:id="rId3"/>
    <p:sldId id="258" r:id="rId4"/>
    <p:sldId id="260" r:id="rId5"/>
    <p:sldId id="261" r:id="rId6"/>
    <p:sldId id="266" r:id="rId7"/>
    <p:sldId id="262" r:id="rId8"/>
    <p:sldId id="263" r:id="rId9"/>
    <p:sldId id="264" r:id="rId10"/>
    <p:sldId id="265" r:id="rId11"/>
    <p:sldId id="268" r:id="rId12"/>
    <p:sldId id="267" r:id="rId13"/>
    <p:sldId id="273" r:id="rId14"/>
    <p:sldId id="274" r:id="rId15"/>
    <p:sldId id="269" r:id="rId16"/>
    <p:sldId id="277" r:id="rId17"/>
    <p:sldId id="271" r:id="rId18"/>
    <p:sldId id="272" r:id="rId19"/>
    <p:sldId id="275" r:id="rId20"/>
    <p:sldId id="276" r:id="rId21"/>
    <p:sldId id="278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o Press" initials="AP" lastIdx="1" clrIdx="0">
    <p:extLst>
      <p:ext uri="{19B8F6BF-5375-455C-9EA6-DF929625EA0E}">
        <p15:presenceInfo xmlns:p15="http://schemas.microsoft.com/office/powerpoint/2012/main" userId="f84873af4e11e53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3" autoAdjust="0"/>
    <p:restoredTop sz="87537" autoAdjust="0"/>
  </p:normalViewPr>
  <p:slideViewPr>
    <p:cSldViewPr snapToGrid="0">
      <p:cViewPr varScale="1">
        <p:scale>
          <a:sx n="101" d="100"/>
          <a:sy n="101" d="100"/>
        </p:scale>
        <p:origin x="816" y="108"/>
      </p:cViewPr>
      <p:guideLst/>
    </p:cSldViewPr>
  </p:slideViewPr>
  <p:outlineViewPr>
    <p:cViewPr>
      <p:scale>
        <a:sx n="33" d="100"/>
        <a:sy n="33" d="100"/>
      </p:scale>
      <p:origin x="0" y="-472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09-28T03:59:14.171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61C0C0-3A7C-417C-B2D6-CA3B933BD9F2}" type="datetimeFigureOut">
              <a:rPr lang="et-EE" smtClean="0"/>
              <a:t>28.09.2016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438CAF-9FC6-4751-9683-A406FCA4996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73206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/>
              <a:t>http://mashable.com/2011/09/30/website-usability-tools/#WAtBRZNpSmq4 </a:t>
            </a:r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38CAF-9FC6-4751-9683-A406FCA49963}" type="slidenum">
              <a:rPr lang="et-EE" smtClean="0"/>
              <a:t>14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61471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/>
              <a:t>https://www.youtube.com/watch?v=hWc0Fd2AS3s</a:t>
            </a:r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38CAF-9FC6-4751-9683-A406FCA49963}" type="slidenum">
              <a:rPr lang="et-EE" smtClean="0"/>
              <a:t>15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21234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0 = I don't agree that this is a usability problem at all. </a:t>
            </a:r>
            <a:endParaRPr lang="et-EE" dirty="0"/>
          </a:p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38CAF-9FC6-4751-9683-A406FCA49963}" type="slidenum">
              <a:rPr lang="et-EE" smtClean="0"/>
              <a:t>18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05982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t-EE"/>
              <a:t>Klõpsake juhtslaidi alapealkirja laadi redigeerimiseks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t-EE"/>
              <a:t>Pildi lisamiseks klõpsake ikooni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/>
              <a:t>Redigeeri juhtslaidi tekstilaade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9/28/2016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Redigeeri juhtslaidi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9/28/2016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/>
              <a:t>Kasutajakeskne</a:t>
            </a:r>
            <a:br>
              <a:rPr lang="et-EE" dirty="0"/>
            </a:br>
            <a:r>
              <a:rPr lang="et-EE" dirty="0"/>
              <a:t>kasutajaliidese disain</a:t>
            </a: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/>
              <a:t>Alo Press</a:t>
            </a:r>
          </a:p>
          <a:p>
            <a:r>
              <a:rPr lang="et-EE" dirty="0"/>
              <a:t>Tallinna Polütehnikum 2016-2017</a:t>
            </a:r>
          </a:p>
        </p:txBody>
      </p:sp>
    </p:spTree>
    <p:extLst>
      <p:ext uri="{BB962C8B-B14F-4D97-AF65-F5344CB8AC3E}">
        <p14:creationId xmlns:p14="http://schemas.microsoft.com/office/powerpoint/2010/main" val="332369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UI ja UX on lahutamatud?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UI on see, mida sinu teenuse või toote külastaja näeb ning UX tähistab seda, mis tundeid see temas tekitab. On üksteisest sõltuvad komponendid.</a:t>
            </a:r>
          </a:p>
        </p:txBody>
      </p:sp>
    </p:spTree>
    <p:extLst>
      <p:ext uri="{BB962C8B-B14F-4D97-AF65-F5344CB8AC3E}">
        <p14:creationId xmlns:p14="http://schemas.microsoft.com/office/powerpoint/2010/main" val="155742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044929" y="609600"/>
            <a:ext cx="6069012" cy="546718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1365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Kolmas element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Presentation</a:t>
            </a:r>
            <a:r>
              <a:rPr lang="en-US" dirty="0"/>
              <a:t>: how that organization is </a:t>
            </a:r>
            <a:r>
              <a:rPr lang="en-US" dirty="0">
                <a:solidFill>
                  <a:srgbClr val="C00000"/>
                </a:solidFill>
              </a:rPr>
              <a:t>presented visually </a:t>
            </a:r>
            <a:r>
              <a:rPr lang="en-US" dirty="0"/>
              <a:t>to users</a:t>
            </a:r>
          </a:p>
          <a:p>
            <a:r>
              <a:rPr lang="en-US" b="1" dirty="0"/>
              <a:t>Structure</a:t>
            </a:r>
            <a:r>
              <a:rPr lang="en-US" dirty="0"/>
              <a:t>: how something is </a:t>
            </a:r>
            <a:r>
              <a:rPr lang="en-US" dirty="0">
                <a:solidFill>
                  <a:srgbClr val="C00000"/>
                </a:solidFill>
              </a:rPr>
              <a:t>organized</a:t>
            </a:r>
            <a:r>
              <a:rPr lang="en-US" dirty="0"/>
              <a:t> and </a:t>
            </a:r>
            <a:r>
              <a:rPr lang="en-US" dirty="0">
                <a:solidFill>
                  <a:srgbClr val="C00000"/>
                </a:solidFill>
              </a:rPr>
              <a:t>optimized</a:t>
            </a:r>
            <a:r>
              <a:rPr lang="en-US" dirty="0"/>
              <a:t> for ease of use and understanding</a:t>
            </a:r>
          </a:p>
          <a:p>
            <a:r>
              <a:rPr lang="en-US" b="1" dirty="0"/>
              <a:t>Behavior</a:t>
            </a:r>
            <a:r>
              <a:rPr lang="en-US" dirty="0"/>
              <a:t>: how those users then </a:t>
            </a:r>
            <a:r>
              <a:rPr lang="en-US" dirty="0">
                <a:solidFill>
                  <a:srgbClr val="C00000"/>
                </a:solidFill>
              </a:rPr>
              <a:t>interact</a:t>
            </a:r>
            <a:r>
              <a:rPr lang="en-US" dirty="0"/>
              <a:t> with the product and the product’s resulting </a:t>
            </a:r>
            <a:r>
              <a:rPr lang="en-US" dirty="0">
                <a:solidFill>
                  <a:srgbClr val="C00000"/>
                </a:solidFill>
              </a:rPr>
              <a:t>behavior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65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err="1"/>
              <a:t>Kasutatavuse</a:t>
            </a:r>
            <a:r>
              <a:rPr lang="et-EE" dirty="0"/>
              <a:t/>
            </a:r>
            <a:br>
              <a:rPr lang="et-EE" dirty="0"/>
            </a:br>
            <a:r>
              <a:rPr lang="et-EE" dirty="0"/>
              <a:t>Hindamine</a:t>
            </a: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9865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Erinevad testimise meetodid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b="1" dirty="0" err="1"/>
              <a:t>Hallway</a:t>
            </a:r>
            <a:r>
              <a:rPr lang="et-EE" b="1" dirty="0"/>
              <a:t> </a:t>
            </a:r>
            <a:r>
              <a:rPr lang="et-EE" b="1" dirty="0" err="1"/>
              <a:t>testing</a:t>
            </a:r>
            <a:r>
              <a:rPr lang="et-EE" b="1" dirty="0"/>
              <a:t> </a:t>
            </a:r>
            <a:r>
              <a:rPr lang="et-EE" dirty="0"/>
              <a:t>– suvaliselt ettejuhtuvate inimeste kasutamine testimisel</a:t>
            </a:r>
          </a:p>
          <a:p>
            <a:pPr lvl="1"/>
            <a:r>
              <a:rPr lang="et-EE" dirty="0"/>
              <a:t>Kiire ja odav</a:t>
            </a:r>
          </a:p>
          <a:p>
            <a:r>
              <a:rPr lang="et-EE" b="1" dirty="0" err="1"/>
              <a:t>Expert</a:t>
            </a:r>
            <a:r>
              <a:rPr lang="et-EE" b="1" dirty="0"/>
              <a:t> </a:t>
            </a:r>
            <a:r>
              <a:rPr lang="et-EE" b="1" dirty="0" err="1"/>
              <a:t>Reviews</a:t>
            </a:r>
            <a:r>
              <a:rPr lang="et-EE" b="1" dirty="0"/>
              <a:t> </a:t>
            </a:r>
            <a:r>
              <a:rPr lang="et-EE" dirty="0"/>
              <a:t>– spetsialisti ülevaade (heuristika spetsialistid)</a:t>
            </a:r>
          </a:p>
          <a:p>
            <a:r>
              <a:rPr lang="fi-FI" b="1" dirty="0"/>
              <a:t>A/B </a:t>
            </a:r>
            <a:r>
              <a:rPr lang="fi-FI" b="1" dirty="0" err="1"/>
              <a:t>testimine</a:t>
            </a:r>
            <a:r>
              <a:rPr lang="fi-FI" b="1" dirty="0"/>
              <a:t> on </a:t>
            </a:r>
            <a:r>
              <a:rPr lang="fi-FI" b="1" dirty="0" err="1"/>
              <a:t>protsess</a:t>
            </a:r>
            <a:r>
              <a:rPr lang="fi-FI" dirty="0"/>
              <a:t>, mille </a:t>
            </a:r>
            <a:r>
              <a:rPr lang="fi-FI" dirty="0" err="1"/>
              <a:t>käigus</a:t>
            </a:r>
            <a:r>
              <a:rPr lang="fi-FI" dirty="0"/>
              <a:t> </a:t>
            </a:r>
            <a:r>
              <a:rPr lang="fi-FI" dirty="0" err="1"/>
              <a:t>kuvatakse</a:t>
            </a:r>
            <a:r>
              <a:rPr lang="fi-FI" dirty="0"/>
              <a:t> </a:t>
            </a:r>
            <a:r>
              <a:rPr lang="fi-FI" dirty="0" err="1"/>
              <a:t>kodulehe</a:t>
            </a:r>
            <a:r>
              <a:rPr lang="fi-FI" dirty="0"/>
              <a:t> </a:t>
            </a:r>
            <a:r>
              <a:rPr lang="fi-FI" dirty="0" err="1"/>
              <a:t>külastajatele</a:t>
            </a:r>
            <a:r>
              <a:rPr lang="fi-FI" dirty="0"/>
              <a:t> </a:t>
            </a:r>
            <a:r>
              <a:rPr lang="fi-FI" dirty="0" err="1"/>
              <a:t>selle</a:t>
            </a:r>
            <a:r>
              <a:rPr lang="fi-FI" dirty="0"/>
              <a:t> </a:t>
            </a:r>
            <a:r>
              <a:rPr lang="fi-FI" dirty="0" err="1"/>
              <a:t>lehe</a:t>
            </a:r>
            <a:r>
              <a:rPr lang="fi-FI" dirty="0"/>
              <a:t> </a:t>
            </a:r>
            <a:r>
              <a:rPr lang="fi-FI" dirty="0" err="1"/>
              <a:t>erinevaid</a:t>
            </a:r>
            <a:r>
              <a:rPr lang="fi-FI" dirty="0"/>
              <a:t> </a:t>
            </a:r>
            <a:r>
              <a:rPr lang="fi-FI" dirty="0" err="1"/>
              <a:t>versioone</a:t>
            </a:r>
            <a:r>
              <a:rPr lang="et-EE" dirty="0"/>
              <a:t>. 50% kasutajatest saavad ühe versiooni, 50% teise.</a:t>
            </a:r>
          </a:p>
          <a:p>
            <a:r>
              <a:rPr lang="et-EE" b="1" dirty="0" err="1"/>
              <a:t>Remote</a:t>
            </a:r>
            <a:r>
              <a:rPr lang="et-EE" b="1" dirty="0"/>
              <a:t> </a:t>
            </a:r>
            <a:r>
              <a:rPr lang="et-EE" b="1" dirty="0" err="1"/>
              <a:t>Usability</a:t>
            </a:r>
            <a:r>
              <a:rPr lang="et-EE" b="1" dirty="0"/>
              <a:t> </a:t>
            </a:r>
            <a:r>
              <a:rPr lang="et-EE" b="1" dirty="0" err="1"/>
              <a:t>Testing</a:t>
            </a:r>
            <a:r>
              <a:rPr lang="et-EE" b="1" dirty="0"/>
              <a:t> </a:t>
            </a:r>
            <a:r>
              <a:rPr lang="et-EE" dirty="0"/>
              <a:t>– enamus </a:t>
            </a:r>
            <a:r>
              <a:rPr lang="et-EE" dirty="0" err="1"/>
              <a:t>juhutudel</a:t>
            </a:r>
            <a:r>
              <a:rPr lang="et-EE" dirty="0"/>
              <a:t> nõuab spetsiaalset tarkvara, mis näitab kui kaua mingi tegevus aega võttis ning salvestatakse hiire liikumine ning klikid</a:t>
            </a:r>
          </a:p>
        </p:txBody>
      </p:sp>
    </p:spTree>
    <p:extLst>
      <p:ext uri="{BB962C8B-B14F-4D97-AF65-F5344CB8AC3E}">
        <p14:creationId xmlns:p14="http://schemas.microsoft.com/office/powerpoint/2010/main" val="422875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Heuristiline hindamine </a:t>
            </a:r>
            <a:r>
              <a:rPr lang="et-EE" sz="2000" dirty="0"/>
              <a:t>Jakob </a:t>
            </a:r>
            <a:r>
              <a:rPr lang="et-EE" sz="2000" dirty="0" err="1"/>
              <a:t>Nielsen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02920" indent="-457200">
              <a:buFont typeface="+mj-lt"/>
              <a:buAutoNum type="arabicPeriod"/>
            </a:pPr>
            <a:r>
              <a:rPr lang="et-EE" dirty="0"/>
              <a:t>Süsteemi oleku nähtavus</a:t>
            </a:r>
          </a:p>
          <a:p>
            <a:pPr marL="502920" indent="-457200">
              <a:buFont typeface="+mj-lt"/>
              <a:buAutoNum type="arabicPeriod"/>
            </a:pPr>
            <a:r>
              <a:rPr lang="et-EE" dirty="0"/>
              <a:t>Vastavus reaalsele maailma</a:t>
            </a:r>
          </a:p>
          <a:p>
            <a:pPr marL="502920" indent="-457200">
              <a:buFont typeface="+mj-lt"/>
              <a:buAutoNum type="arabicPeriod"/>
            </a:pPr>
            <a:r>
              <a:rPr lang="et-EE" dirty="0"/>
              <a:t>Kasutaja kontroll ja vabadus</a:t>
            </a:r>
          </a:p>
          <a:p>
            <a:pPr marL="502920" indent="-457200">
              <a:buFont typeface="+mj-lt"/>
              <a:buAutoNum type="arabicPeriod"/>
            </a:pPr>
            <a:r>
              <a:rPr lang="et-EE" dirty="0"/>
              <a:t>Järjepidevus ja standardid</a:t>
            </a:r>
          </a:p>
          <a:p>
            <a:pPr marL="502920" indent="-457200">
              <a:buFont typeface="+mj-lt"/>
              <a:buAutoNum type="arabicPeriod"/>
            </a:pPr>
            <a:r>
              <a:rPr lang="et-EE" dirty="0"/>
              <a:t>Vigade ennetamine</a:t>
            </a:r>
          </a:p>
          <a:p>
            <a:pPr marL="502920" indent="-457200">
              <a:buFont typeface="+mj-lt"/>
              <a:buAutoNum type="arabicPeriod"/>
            </a:pPr>
            <a:r>
              <a:rPr lang="et-EE" dirty="0"/>
              <a:t>Aratundmine on parem kui </a:t>
            </a:r>
            <a:r>
              <a:rPr lang="et-EE" dirty="0" err="1"/>
              <a:t>meeldejätmine</a:t>
            </a:r>
            <a:endParaRPr lang="et-EE" dirty="0"/>
          </a:p>
          <a:p>
            <a:pPr marL="502920" indent="-457200">
              <a:buFont typeface="+mj-lt"/>
              <a:buAutoNum type="arabicPeriod"/>
            </a:pPr>
            <a:r>
              <a:rPr lang="et-EE" dirty="0"/>
              <a:t>Paindlikus ja efektiivsus</a:t>
            </a:r>
          </a:p>
          <a:p>
            <a:pPr marL="502920" indent="-457200">
              <a:buFont typeface="+mj-lt"/>
              <a:buAutoNum type="arabicPeriod"/>
            </a:pPr>
            <a:r>
              <a:rPr lang="et-EE" dirty="0"/>
              <a:t>Esteetiline ja minimalistlik disain</a:t>
            </a:r>
          </a:p>
          <a:p>
            <a:pPr marL="502920" indent="-457200">
              <a:buFont typeface="+mj-lt"/>
              <a:buAutoNum type="arabicPeriod"/>
            </a:pPr>
            <a:r>
              <a:rPr lang="et-EE" dirty="0"/>
              <a:t>Vigade tundmine ja neist taastumine</a:t>
            </a:r>
          </a:p>
          <a:p>
            <a:pPr marL="502920" indent="-457200">
              <a:buFont typeface="+mj-lt"/>
              <a:buAutoNum type="arabicPeriod"/>
            </a:pPr>
            <a:r>
              <a:rPr lang="et-EE" dirty="0"/>
              <a:t>Abi ja dokumentatsioon</a:t>
            </a:r>
          </a:p>
        </p:txBody>
      </p:sp>
      <p:pic>
        <p:nvPicPr>
          <p:cNvPr id="2050" name="Picture 2" descr="Image result for 10 Usability Heuristic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8774" y="1965960"/>
            <a:ext cx="5431276" cy="350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993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Heuristilise hindamise protsess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02920" indent="-457200">
              <a:buFont typeface="+mj-lt"/>
              <a:buAutoNum type="arabicPeriod"/>
            </a:pPr>
            <a:r>
              <a:rPr lang="et-EE" dirty="0"/>
              <a:t>Meetod - 10 levinumat heuristikat</a:t>
            </a:r>
          </a:p>
          <a:p>
            <a:pPr marL="502920" indent="-457200">
              <a:buFont typeface="+mj-lt"/>
              <a:buAutoNum type="arabicPeriod"/>
            </a:pPr>
            <a:r>
              <a:rPr lang="et-EE" dirty="0"/>
              <a:t>Hindamise viib läbi 3-5 UX spetsi</a:t>
            </a:r>
          </a:p>
          <a:p>
            <a:pPr marL="502920" indent="-457200">
              <a:buFont typeface="+mj-lt"/>
              <a:buAutoNum type="arabicPeriod"/>
            </a:pPr>
            <a:r>
              <a:rPr lang="et-EE" dirty="0"/>
              <a:t>Võib kasutada arenduse igas faasis</a:t>
            </a:r>
          </a:p>
          <a:p>
            <a:pPr marL="502920" indent="-457200">
              <a:buFont typeface="+mj-lt"/>
              <a:buAutoNum type="arabicPeriod"/>
            </a:pPr>
            <a:r>
              <a:rPr lang="et-EE" dirty="0"/>
              <a:t>Eelised: nõuab vähe ressurssi ja on efektiivne</a:t>
            </a:r>
          </a:p>
          <a:p>
            <a:pPr marL="502920" indent="-457200">
              <a:buFont typeface="+mj-lt"/>
              <a:buAutoNum type="arabicPeriod"/>
            </a:pPr>
            <a:r>
              <a:rPr lang="et-EE" dirty="0"/>
              <a:t>Miinused: ei kaasa lõppkasutajaid ning põhineb paljuski eksperdi arvamusel</a:t>
            </a:r>
          </a:p>
          <a:p>
            <a:pPr marL="502920" indent="-457200">
              <a:buFont typeface="+mj-lt"/>
              <a:buAutoNum type="arabicPeriod"/>
            </a:pPr>
            <a:r>
              <a:rPr lang="et-EE" dirty="0"/>
              <a:t>Valmistumiseks: skoop, arusaam lõppkasutajatest, ülevaade toimingutest, </a:t>
            </a:r>
            <a:r>
              <a:rPr lang="et-EE" dirty="0" err="1"/>
              <a:t>doku</a:t>
            </a:r>
            <a:endParaRPr lang="et-EE" dirty="0"/>
          </a:p>
          <a:p>
            <a:pPr marL="502920" indent="-457200">
              <a:buFont typeface="+mj-lt"/>
              <a:buAutoNum type="arabicPeriod"/>
            </a:pPr>
            <a:r>
              <a:rPr lang="et-EE" dirty="0"/>
              <a:t>Hindamine individuaalselt &gt; arutelu grupis</a:t>
            </a:r>
          </a:p>
          <a:p>
            <a:pPr marL="502920" indent="-457200">
              <a:buFont typeface="+mj-lt"/>
              <a:buAutoNum type="arabicPeriod"/>
            </a:pPr>
            <a:r>
              <a:rPr lang="et-EE" dirty="0"/>
              <a:t>Hindamise tulemuste </a:t>
            </a:r>
            <a:r>
              <a:rPr lang="et-EE" dirty="0" err="1"/>
              <a:t>prioritiseerimine</a:t>
            </a:r>
            <a:r>
              <a:rPr lang="et-EE" dirty="0"/>
              <a:t> ja esitamine</a:t>
            </a:r>
          </a:p>
          <a:p>
            <a:pPr marL="502920" indent="-457200">
              <a:buFont typeface="+mj-lt"/>
              <a:buAutoNum type="arabicPeriod"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5437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Heuristika hindamise näide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b="1" dirty="0"/>
              <a:t>Can’t copy info from one window to another</a:t>
            </a:r>
            <a:r>
              <a:rPr lang="et-EE" b="1" dirty="0"/>
              <a:t>:</a:t>
            </a:r>
          </a:p>
          <a:p>
            <a:r>
              <a:rPr lang="et-EE" dirty="0"/>
              <a:t>V</a:t>
            </a:r>
            <a:r>
              <a:rPr lang="en-US" dirty="0" err="1"/>
              <a:t>iolates</a:t>
            </a:r>
            <a:r>
              <a:rPr lang="en-US" dirty="0"/>
              <a:t> “Minimize the users’ memory load”</a:t>
            </a:r>
            <a:endParaRPr lang="et-EE" dirty="0"/>
          </a:p>
          <a:p>
            <a:r>
              <a:rPr lang="en-US" dirty="0"/>
              <a:t>fix: allow copying </a:t>
            </a:r>
            <a:endParaRPr lang="et-EE" dirty="0"/>
          </a:p>
          <a:p>
            <a:pPr marL="45720" indent="0">
              <a:buNone/>
            </a:pPr>
            <a:r>
              <a:rPr lang="en-US" b="1" dirty="0"/>
              <a:t>Typography uses mix of upper/lower case formats and fonts</a:t>
            </a:r>
            <a:r>
              <a:rPr lang="et-EE" b="1" dirty="0"/>
              <a:t>:</a:t>
            </a:r>
          </a:p>
          <a:p>
            <a:r>
              <a:rPr lang="et-EE" dirty="0"/>
              <a:t>V</a:t>
            </a:r>
            <a:r>
              <a:rPr lang="en-US" dirty="0" err="1"/>
              <a:t>iolates</a:t>
            </a:r>
            <a:r>
              <a:rPr lang="en-US" dirty="0"/>
              <a:t> “Consistency and standards” </a:t>
            </a:r>
            <a:endParaRPr lang="et-EE" dirty="0"/>
          </a:p>
          <a:p>
            <a:r>
              <a:rPr lang="en-US" dirty="0"/>
              <a:t>slows users down</a:t>
            </a:r>
            <a:endParaRPr lang="et-EE" dirty="0"/>
          </a:p>
          <a:p>
            <a:r>
              <a:rPr lang="en-US" dirty="0"/>
              <a:t>probably wouldn’t be found by user testing</a:t>
            </a:r>
            <a:endParaRPr lang="et-EE" dirty="0"/>
          </a:p>
          <a:p>
            <a:r>
              <a:rPr lang="en-US" dirty="0"/>
              <a:t>fix: pick a single format for entire interface </a:t>
            </a:r>
            <a:endParaRPr lang="et-EE" b="1" dirty="0"/>
          </a:p>
          <a:p>
            <a:endParaRPr lang="et-EE" b="1" dirty="0"/>
          </a:p>
        </p:txBody>
      </p:sp>
    </p:spTree>
    <p:extLst>
      <p:ext uri="{BB962C8B-B14F-4D97-AF65-F5344CB8AC3E}">
        <p14:creationId xmlns:p14="http://schemas.microsoft.com/office/powerpoint/2010/main" val="3656344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Prioritiseerimine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= </a:t>
            </a:r>
            <a:r>
              <a:rPr lang="et-EE" dirty="0"/>
              <a:t>Kosmeetiline probleem – parandatakse ainult juhul kui on piisavalt aega</a:t>
            </a:r>
          </a:p>
          <a:p>
            <a:r>
              <a:rPr lang="en-US" dirty="0"/>
              <a:t>2 = </a:t>
            </a:r>
            <a:r>
              <a:rPr lang="et-EE" dirty="0" err="1"/>
              <a:t>Kasutatavuse</a:t>
            </a:r>
            <a:r>
              <a:rPr lang="et-EE" dirty="0"/>
              <a:t> väike viga – vea kõrvaldamine </a:t>
            </a:r>
            <a:r>
              <a:rPr lang="et-EE"/>
              <a:t>on vähe tähtis</a:t>
            </a:r>
            <a:endParaRPr lang="et-EE" dirty="0"/>
          </a:p>
          <a:p>
            <a:r>
              <a:rPr lang="en-US" dirty="0"/>
              <a:t>3 = </a:t>
            </a:r>
            <a:r>
              <a:rPr lang="et-EE" dirty="0" err="1"/>
              <a:t>Kasutatavuse</a:t>
            </a:r>
            <a:r>
              <a:rPr lang="et-EE" dirty="0"/>
              <a:t> suur viga – vea kõrvaldamine on tähtis</a:t>
            </a:r>
          </a:p>
          <a:p>
            <a:r>
              <a:rPr lang="en-US" dirty="0"/>
              <a:t>4 = </a:t>
            </a:r>
            <a:r>
              <a:rPr lang="et-EE" dirty="0" err="1"/>
              <a:t>Kasutatavuse</a:t>
            </a:r>
            <a:r>
              <a:rPr lang="et-EE" dirty="0"/>
              <a:t> katastroof – parandamine esmatähtis</a:t>
            </a:r>
          </a:p>
        </p:txBody>
      </p:sp>
    </p:spTree>
    <p:extLst>
      <p:ext uri="{BB962C8B-B14F-4D97-AF65-F5344CB8AC3E}">
        <p14:creationId xmlns:p14="http://schemas.microsoft.com/office/powerpoint/2010/main" val="159897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alkiri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/>
              <a:t>Testimistarkvara</a:t>
            </a:r>
          </a:p>
        </p:txBody>
      </p:sp>
      <p:sp>
        <p:nvSpPr>
          <p:cNvPr id="5" name="Alapealkiri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9135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Tänase päeva plaan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Saame tuttavaks</a:t>
            </a:r>
          </a:p>
          <a:p>
            <a:r>
              <a:rPr lang="et-EE" dirty="0"/>
              <a:t>Sissejuhatus ainesse</a:t>
            </a:r>
          </a:p>
          <a:p>
            <a:r>
              <a:rPr lang="et-EE" dirty="0"/>
              <a:t>Terminoloogia</a:t>
            </a:r>
          </a:p>
          <a:p>
            <a:r>
              <a:rPr lang="et-EE" dirty="0"/>
              <a:t>Hindamise meetodite ülevaade</a:t>
            </a:r>
          </a:p>
          <a:p>
            <a:r>
              <a:rPr lang="et-EE" dirty="0"/>
              <a:t>Rühmatöö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615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Tarkvara valik on lai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Leida oma projektile vastav tööriist</a:t>
            </a:r>
          </a:p>
          <a:p>
            <a:r>
              <a:rPr lang="et-EE" dirty="0"/>
              <a:t>Navigatsiooni ja </a:t>
            </a:r>
            <a:r>
              <a:rPr lang="et-EE" dirty="0" err="1"/>
              <a:t>kasutatavuse</a:t>
            </a:r>
            <a:r>
              <a:rPr lang="et-EE" dirty="0"/>
              <a:t> tarkvara lahendusi:</a:t>
            </a:r>
          </a:p>
          <a:p>
            <a:pPr lvl="1"/>
            <a:r>
              <a:rPr lang="et-EE" dirty="0" err="1"/>
              <a:t>Heatmap</a:t>
            </a:r>
            <a:endParaRPr lang="et-EE" dirty="0"/>
          </a:p>
          <a:p>
            <a:pPr lvl="1"/>
            <a:r>
              <a:rPr lang="et-EE" dirty="0" err="1"/>
              <a:t>Scrollmap</a:t>
            </a:r>
            <a:endParaRPr lang="et-EE" dirty="0"/>
          </a:p>
          <a:p>
            <a:pPr lvl="1"/>
            <a:r>
              <a:rPr lang="et-EE" dirty="0" err="1"/>
              <a:t>Confetti</a:t>
            </a:r>
            <a:endParaRPr lang="et-EE" dirty="0"/>
          </a:p>
          <a:p>
            <a:pPr lvl="1"/>
            <a:r>
              <a:rPr lang="et-EE" dirty="0" err="1"/>
              <a:t>Overlay</a:t>
            </a:r>
            <a:endParaRPr lang="et-EE" dirty="0"/>
          </a:p>
          <a:p>
            <a:r>
              <a:rPr lang="et-EE" dirty="0"/>
              <a:t>SEO tööriistu</a:t>
            </a:r>
          </a:p>
          <a:p>
            <a:r>
              <a:rPr lang="et-EE"/>
              <a:t>jne</a:t>
            </a:r>
            <a:endParaRPr lang="et-EE" dirty="0"/>
          </a:p>
        </p:txBody>
      </p:sp>
      <p:pic>
        <p:nvPicPr>
          <p:cNvPr id="1026" name="Picture 2" descr="Image result for heatm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8047" y="3025615"/>
            <a:ext cx="3945236" cy="3429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bloomington i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511" y="3214591"/>
            <a:ext cx="3355848" cy="3355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501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Indiv. Leidude koondamine ja prioriteetide </a:t>
            </a:r>
            <a:endParaRPr lang="et-E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74987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Paar sõna minu kohta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Töökogemus:</a:t>
            </a:r>
          </a:p>
          <a:p>
            <a:pPr lvl="1"/>
            <a:r>
              <a:rPr lang="et-EE" dirty="0"/>
              <a:t>Kaitsevägi – teenuse administraator/veebihaldur</a:t>
            </a:r>
          </a:p>
          <a:p>
            <a:pPr lvl="1"/>
            <a:r>
              <a:rPr lang="et-EE" dirty="0"/>
              <a:t>Eelnevalt töötanud graafilise disainerina ja trükikojas</a:t>
            </a:r>
          </a:p>
          <a:p>
            <a:r>
              <a:rPr lang="et-EE" dirty="0"/>
              <a:t>Haridustee:</a:t>
            </a:r>
          </a:p>
          <a:p>
            <a:pPr lvl="1"/>
            <a:r>
              <a:rPr lang="et-EE" dirty="0"/>
              <a:t>Tartu Kutsehariduskeskuses – Andmetöötlus ja veebidisain</a:t>
            </a:r>
          </a:p>
          <a:p>
            <a:pPr lvl="1"/>
            <a:r>
              <a:rPr lang="et-EE" dirty="0"/>
              <a:t>Eesti Ettevõtlus Kõrgkool Mainor – Veebidisain ja digitaalgraafika</a:t>
            </a:r>
          </a:p>
          <a:p>
            <a:r>
              <a:rPr lang="et-EE" dirty="0"/>
              <a:t>Hobid:</a:t>
            </a:r>
          </a:p>
          <a:p>
            <a:pPr lvl="1"/>
            <a:r>
              <a:rPr lang="et-EE" dirty="0"/>
              <a:t>Kaitseliit, </a:t>
            </a:r>
            <a:r>
              <a:rPr lang="et-EE" dirty="0" err="1"/>
              <a:t>Airsoft</a:t>
            </a:r>
            <a:r>
              <a:rPr lang="et-EE" dirty="0"/>
              <a:t>, jõusaal, mootorrattad, nutiseadmete </a:t>
            </a:r>
            <a:r>
              <a:rPr lang="et-EE" dirty="0" err="1"/>
              <a:t>forensics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35187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Tutvumisring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Millised on sinu huvid?</a:t>
            </a:r>
          </a:p>
          <a:p>
            <a:r>
              <a:rPr lang="et-EE" dirty="0"/>
              <a:t>Millised on sinu tuleviku plaanid? </a:t>
            </a:r>
          </a:p>
          <a:p>
            <a:r>
              <a:rPr lang="et-EE" dirty="0"/>
              <a:t>Millised on sinu eesmärgid selles aines?</a:t>
            </a:r>
          </a:p>
        </p:txBody>
      </p:sp>
    </p:spTree>
    <p:extLst>
      <p:ext uri="{BB962C8B-B14F-4D97-AF65-F5344CB8AC3E}">
        <p14:creationId xmlns:p14="http://schemas.microsoft.com/office/powerpoint/2010/main" val="23268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Sissejuhatus ainesse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Kursuse materjali koostamisel olen lähtunud Tarkvaraarendaja rakenduskavast</a:t>
            </a:r>
          </a:p>
          <a:p>
            <a:r>
              <a:rPr lang="et-EE" dirty="0"/>
              <a:t>Kohtume 4 nädala vältel, kokku 8 korda</a:t>
            </a:r>
          </a:p>
          <a:p>
            <a:r>
              <a:rPr lang="et-EE" dirty="0"/>
              <a:t>Proovime iseseisvate ülesannetega tunni jooksul hakkama saada</a:t>
            </a:r>
          </a:p>
          <a:p>
            <a:r>
              <a:rPr lang="et-EE" dirty="0"/>
              <a:t>Aine võiks abiks olla lõputöö planeerimisel</a:t>
            </a:r>
          </a:p>
        </p:txBody>
      </p:sp>
    </p:spTree>
    <p:extLst>
      <p:ext uri="{BB962C8B-B14F-4D97-AF65-F5344CB8AC3E}">
        <p14:creationId xmlns:p14="http://schemas.microsoft.com/office/powerpoint/2010/main" val="97095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/>
              <a:t>Terminid</a:t>
            </a: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9942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Mis on UX?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UX ehk </a:t>
            </a:r>
            <a:r>
              <a:rPr lang="en-US" dirty="0"/>
              <a:t>User Experience</a:t>
            </a:r>
            <a:r>
              <a:rPr lang="et-EE" dirty="0"/>
              <a:t> – </a:t>
            </a:r>
            <a:r>
              <a:rPr lang="et-EE" b="1" dirty="0"/>
              <a:t>kasutajakogemus</a:t>
            </a:r>
            <a:r>
              <a:rPr lang="et-EE" dirty="0"/>
              <a:t> </a:t>
            </a:r>
            <a:r>
              <a:rPr lang="et-EE" b="1" dirty="0"/>
              <a:t>subjektiivne</a:t>
            </a:r>
            <a:r>
              <a:rPr lang="et-EE" dirty="0"/>
              <a:t> (igaühe jaoks oma), </a:t>
            </a:r>
            <a:r>
              <a:rPr lang="et-EE" b="1" dirty="0"/>
              <a:t>dünaamiline</a:t>
            </a:r>
            <a:r>
              <a:rPr lang="et-EE" dirty="0"/>
              <a:t> (pidevalt muutuv) ja </a:t>
            </a:r>
            <a:r>
              <a:rPr lang="et-EE" b="1" dirty="0"/>
              <a:t>paljudest pisikestest kildudest koosnev </a:t>
            </a:r>
            <a:r>
              <a:rPr lang="et-EE" dirty="0"/>
              <a:t>(</a:t>
            </a:r>
            <a:r>
              <a:rPr lang="et-EE" dirty="0" err="1"/>
              <a:t>fragmenteeritud</a:t>
            </a:r>
            <a:r>
              <a:rPr lang="et-EE" dirty="0"/>
              <a:t>) nähtus. </a:t>
            </a:r>
          </a:p>
          <a:p>
            <a:r>
              <a:rPr lang="et-EE" dirty="0"/>
              <a:t>On oluline millal, mida ja miks kasutatakse. Muutub võrrandis üks element, muutub seega ka vastus ehk lõplik kasutajakogemus. </a:t>
            </a:r>
          </a:p>
        </p:txBody>
      </p:sp>
    </p:spTree>
    <p:extLst>
      <p:ext uri="{BB962C8B-B14F-4D97-AF65-F5344CB8AC3E}">
        <p14:creationId xmlns:p14="http://schemas.microsoft.com/office/powerpoint/2010/main" val="216036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Mis on UI?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UI (</a:t>
            </a:r>
            <a:r>
              <a:rPr lang="et-EE" dirty="0" err="1"/>
              <a:t>User</a:t>
            </a:r>
            <a:r>
              <a:rPr lang="et-EE" dirty="0"/>
              <a:t> </a:t>
            </a:r>
            <a:r>
              <a:rPr lang="et-EE" dirty="0" err="1"/>
              <a:t>Interface</a:t>
            </a:r>
            <a:r>
              <a:rPr lang="et-EE" dirty="0"/>
              <a:t>) ehk </a:t>
            </a:r>
            <a:r>
              <a:rPr lang="et-EE" b="1" dirty="0"/>
              <a:t>kasutajaliides</a:t>
            </a:r>
            <a:r>
              <a:rPr lang="et-EE" dirty="0"/>
              <a:t> keskendub sellele, kuidas kasutaja sinu toodet või teenust kasutab ning kuidas kasutaja seda näeb.</a:t>
            </a:r>
          </a:p>
          <a:p>
            <a:r>
              <a:rPr lang="et-EE" dirty="0"/>
              <a:t>UI ülesanne on anda edasi UX eesmärke, seega kasutajaliidest võib vaadata kui tööriista, mis aitab saavutada parimat kasutajakogemust.</a:t>
            </a:r>
          </a:p>
        </p:txBody>
      </p:sp>
    </p:spTree>
    <p:extLst>
      <p:ext uri="{BB962C8B-B14F-4D97-AF65-F5344CB8AC3E}">
        <p14:creationId xmlns:p14="http://schemas.microsoft.com/office/powerpoint/2010/main" val="251249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/>
          </a:p>
        </p:txBody>
      </p:sp>
      <p:pic>
        <p:nvPicPr>
          <p:cNvPr id="1030" name="Picture 6" descr="Image result for ui vs u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8911" y="1509925"/>
            <a:ext cx="57150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ui vs u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136" y="1507440"/>
            <a:ext cx="4288735" cy="4288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715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õhiline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TM03457444[[fn=Alus]]</Template>
  <TotalTime>855</TotalTime>
  <Words>572</Words>
  <Application>Microsoft Office PowerPoint</Application>
  <PresentationFormat>Widescreen</PresentationFormat>
  <Paragraphs>98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Calibri</vt:lpstr>
      <vt:lpstr>Corbel</vt:lpstr>
      <vt:lpstr>Põhiline</vt:lpstr>
      <vt:lpstr>Kasutajakeskne kasutajaliidese disain</vt:lpstr>
      <vt:lpstr>Tänase päeva plaan</vt:lpstr>
      <vt:lpstr>Paar sõna minu kohta</vt:lpstr>
      <vt:lpstr>Tutvumisring</vt:lpstr>
      <vt:lpstr>Sissejuhatus ainesse</vt:lpstr>
      <vt:lpstr>Terminid</vt:lpstr>
      <vt:lpstr>Mis on UX?</vt:lpstr>
      <vt:lpstr>Mis on UI?</vt:lpstr>
      <vt:lpstr>PowerPoint Presentation</vt:lpstr>
      <vt:lpstr>UI ja UX on lahutamatud?</vt:lpstr>
      <vt:lpstr>PowerPoint Presentation</vt:lpstr>
      <vt:lpstr>Kolmas element</vt:lpstr>
      <vt:lpstr>Kasutatavuse Hindamine</vt:lpstr>
      <vt:lpstr>Erinevad testimise meetodid</vt:lpstr>
      <vt:lpstr>Heuristiline hindamine Jakob Nielsen</vt:lpstr>
      <vt:lpstr>Heuristilise hindamise protsess</vt:lpstr>
      <vt:lpstr>Heuristika hindamise näide</vt:lpstr>
      <vt:lpstr>Prioritiseerimine</vt:lpstr>
      <vt:lpstr>Testimistarkvara</vt:lpstr>
      <vt:lpstr>Tarkvara valik on lai</vt:lpstr>
      <vt:lpstr>Indiv. Leidude koondamine ja prioriteetide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Kasutajakeskne kasutajaliidese disain</dc:title>
  <dc:creator>Alo Press</dc:creator>
  <cp:lastModifiedBy>Alo Press</cp:lastModifiedBy>
  <cp:revision>47</cp:revision>
  <dcterms:created xsi:type="dcterms:W3CDTF">2016-09-27T17:58:48Z</dcterms:created>
  <dcterms:modified xsi:type="dcterms:W3CDTF">2016-09-28T14:26:51Z</dcterms:modified>
</cp:coreProperties>
</file>