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</p:sldIdLst>
  <p:sldSz cx="10693400" cy="75565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16">
          <p15:clr>
            <a:srgbClr val="A4A3A4"/>
          </p15:clr>
        </p15:guide>
        <p15:guide id="2" pos="23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392" y="78"/>
      </p:cViewPr>
      <p:guideLst>
        <p:guide orient="horz" pos="3016"/>
        <p:guide pos="23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2450" y="2974705"/>
            <a:ext cx="6261100" cy="2052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5426288"/>
            <a:ext cx="5156200" cy="24471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10/1/2016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10/1/2016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40350" y="536423"/>
            <a:ext cx="1657350" cy="114067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8300" y="536423"/>
            <a:ext cx="4849283" cy="114067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10/1/2016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10/1/2016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863" y="6153339"/>
            <a:ext cx="6261100" cy="190186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863" y="4058633"/>
            <a:ext cx="6261100" cy="209470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10/1/2016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8300" y="2234355"/>
            <a:ext cx="3253317" cy="631958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44383" y="2234355"/>
            <a:ext cx="3253317" cy="631958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10/1/2016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2143474"/>
            <a:ext cx="3254596" cy="8932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300" y="3036771"/>
            <a:ext cx="3254596" cy="55171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41827" y="2143474"/>
            <a:ext cx="3255874" cy="8932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41827" y="3036771"/>
            <a:ext cx="3255874" cy="55171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10/1/2016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10/1/2016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10/1/2016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1" y="381259"/>
            <a:ext cx="2423363" cy="162256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9901" y="381259"/>
            <a:ext cx="4117799" cy="81726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301" y="2003825"/>
            <a:ext cx="2423363" cy="6550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10/1/2016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788" y="6703060"/>
            <a:ext cx="4419600" cy="79133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43788" y="855615"/>
            <a:ext cx="4419600" cy="57454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788" y="7494394"/>
            <a:ext cx="4419600" cy="11238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10/1/2016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300" y="383477"/>
            <a:ext cx="6629400" cy="1595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2234355"/>
            <a:ext cx="6629400" cy="63195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8300" y="8875350"/>
            <a:ext cx="1718733" cy="509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8523B-E035-4CAE-A96A-58211FC229D1}" type="datetimeFigureOut">
              <a:rPr lang="en-US" smtClean="0"/>
              <a:t>10/1/2016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6717" y="8875350"/>
            <a:ext cx="2332567" cy="509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78967" y="8875350"/>
            <a:ext cx="1718733" cy="509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/>
          <p:nvPr/>
        </p:nvSpPr>
        <p:spPr>
          <a:xfrm>
            <a:off x="3619500" y="2895600"/>
            <a:ext cx="70739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Arendusuuring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543800"/>
          </a:xfrm>
          <a:prstGeom prst="rect">
            <a:avLst/>
          </a:prstGeom>
        </p:spPr>
      </p:pic>
      <p:sp>
        <p:nvSpPr>
          <p:cNvPr id="9" name="TextBox 2"/>
          <p:cNvSpPr txBox="1"/>
          <p:nvPr/>
        </p:nvSpPr>
        <p:spPr>
          <a:xfrm>
            <a:off x="4406900" y="876300"/>
            <a:ext cx="62865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Analüüs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20066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Probleemi analüüs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20800" y="25908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Vajaduste analüüs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31750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Nõuete analüüs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20800" y="37719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Sihtgrupi analüüs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20800" y="43561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Võimaluste analüüs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20800" y="5524500"/>
            <a:ext cx="5604355" cy="9489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Teoree</a:t>
            </a:r>
            <a:r>
              <a:rPr lang="et-EE" sz="3200" dirty="0" err="1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line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või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empiiriline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uuring</a:t>
            </a:r>
            <a:endParaRPr lang="en-CA" sz="32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3680"/>
              </a:lnSpc>
            </a:pPr>
            <a:endParaRPr lang="en-CA" sz="3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543800"/>
          </a:xfrm>
          <a:prstGeom prst="rect">
            <a:avLst/>
          </a:prstGeom>
        </p:spPr>
      </p:pic>
      <p:sp>
        <p:nvSpPr>
          <p:cNvPr id="7" name="TextBox 2"/>
          <p:cNvSpPr txBox="1"/>
          <p:nvPr/>
        </p:nvSpPr>
        <p:spPr>
          <a:xfrm>
            <a:off x="2298700" y="876300"/>
            <a:ext cx="83947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Arendus ja monitoorimine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20066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Arendusplaanid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20800" y="25908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Arendustegevus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31750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Arenduse jälgimine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20800" y="3746500"/>
            <a:ext cx="9372600" cy="1130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90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Tulemuse ja protsessi dokumenteerimine -</a:t>
            </a:r>
            <a:br>
              <a:rPr lang="en-CA" sz="3200">
                <a:solidFill>
                  <a:srgbClr val="000000"/>
                </a:solidFill>
                <a:latin typeface="Times New Roman"/>
              </a:rPr>
            </a:b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empiiriline uuring</a:t>
            </a:r>
          </a:p>
          <a:p>
            <a:pPr>
              <a:lnSpc>
                <a:spcPts val="390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543800"/>
          </a:xfrm>
          <a:prstGeom prst="rect">
            <a:avLst/>
          </a:prstGeom>
        </p:spPr>
      </p:pic>
      <p:sp>
        <p:nvSpPr>
          <p:cNvPr id="6" name="TextBox 2"/>
          <p:cNvSpPr txBox="1"/>
          <p:nvPr/>
        </p:nvSpPr>
        <p:spPr>
          <a:xfrm>
            <a:off x="4076700" y="876300"/>
            <a:ext cx="66167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Hindamine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2006600"/>
            <a:ext cx="1917769" cy="9489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Tes</a:t>
            </a:r>
            <a:r>
              <a:rPr lang="et-EE" sz="3200" dirty="0" err="1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mine</a:t>
            </a:r>
          </a:p>
          <a:p>
            <a:pPr>
              <a:lnSpc>
                <a:spcPts val="3680"/>
              </a:lnSpc>
            </a:pPr>
            <a:endParaRPr lang="en-CA" sz="3200" dirty="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20800" y="25908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Tagasiside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37719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Empiiriline uuring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543800"/>
          </a:xfrm>
          <a:prstGeom prst="rect">
            <a:avLst/>
          </a:prstGeom>
        </p:spPr>
      </p:pic>
      <p:sp>
        <p:nvSpPr>
          <p:cNvPr id="10" name="TextBox 2"/>
          <p:cNvSpPr txBox="1"/>
          <p:nvPr/>
        </p:nvSpPr>
        <p:spPr>
          <a:xfrm>
            <a:off x="4102100" y="876300"/>
            <a:ext cx="65913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Järeldused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20066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Arendusuuringu võimalikud tulemid: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20800" y="2590800"/>
            <a:ext cx="5009320" cy="9489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Mõisted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-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terminite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sõnas</a:t>
            </a:r>
            <a:r>
              <a:rPr lang="et-EE" sz="3200" dirty="0" err="1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k</a:t>
            </a:r>
          </a:p>
          <a:p>
            <a:pPr>
              <a:lnSpc>
                <a:spcPts val="3680"/>
              </a:lnSpc>
            </a:pPr>
            <a:endParaRPr lang="en-CA" sz="3200" dirty="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31750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Mudelid - mõistetevahelised seosed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20800" y="37719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Ontoloogiad - mõisted, seosed, hierarhiad, ...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20800" y="43561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Metoodikad - tegevusjuhised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20800" y="4914900"/>
            <a:ext cx="9372600" cy="1130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90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Rakendus - tugineb mõistetel, mudelitel ja</a:t>
            </a:r>
            <a:br>
              <a:rPr lang="en-CA" sz="3200">
                <a:solidFill>
                  <a:srgbClr val="000000"/>
                </a:solidFill>
                <a:latin typeface="Times New Roman"/>
              </a:rPr>
            </a:b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metoodikal</a:t>
            </a:r>
          </a:p>
          <a:p>
            <a:pPr>
              <a:lnSpc>
                <a:spcPts val="390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20800" y="5981700"/>
            <a:ext cx="9372600" cy="1130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90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Teooriad - mõistete, mudelite, metoodikate ja</a:t>
            </a:r>
            <a:br>
              <a:rPr lang="en-CA" sz="3200">
                <a:solidFill>
                  <a:srgbClr val="000000"/>
                </a:solidFill>
                <a:latin typeface="Times New Roman"/>
              </a:rPr>
            </a:b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rakenduste omavaheline toimimine</a:t>
            </a:r>
          </a:p>
          <a:p>
            <a:pPr>
              <a:lnSpc>
                <a:spcPts val="390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543800"/>
          </a:xfrm>
          <a:prstGeom prst="rect">
            <a:avLst/>
          </a:prstGeom>
        </p:spPr>
      </p:pic>
      <p:sp>
        <p:nvSpPr>
          <p:cNvPr id="9" name="TextBox 2"/>
          <p:cNvSpPr txBox="1"/>
          <p:nvPr/>
        </p:nvSpPr>
        <p:spPr>
          <a:xfrm>
            <a:off x="1701800" y="876300"/>
            <a:ext cx="89916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Hea arendusuuringu omadused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1993900"/>
            <a:ext cx="7337330" cy="111569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30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Rakenduse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loomine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ja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teoree</a:t>
            </a:r>
            <a:r>
              <a:rPr lang="et-EE" sz="3000" dirty="0" err="1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liste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teadmiste</a:t>
            </a:r>
            <a:br>
              <a:rPr lang="en-CA" sz="3000" dirty="0">
                <a:solidFill>
                  <a:srgbClr val="000000"/>
                </a:solidFill>
                <a:latin typeface="Times New Roman"/>
              </a:rPr>
            </a:b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väljatöötamine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on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omavahel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põimunud</a:t>
            </a:r>
            <a:endParaRPr lang="en-CA" sz="30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2900"/>
              </a:lnSpc>
            </a:pPr>
            <a:endParaRPr lang="en-CA" sz="3000" dirty="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20800" y="2755900"/>
            <a:ext cx="6700104" cy="89768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50"/>
              </a:lnSpc>
            </a:pPr>
            <a:r>
              <a:rPr lang="en-CA" sz="30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Arendus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-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ja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uurimistegevus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on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itera</a:t>
            </a:r>
            <a:r>
              <a:rPr lang="et-EE" sz="3000" dirty="0" err="1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ivne</a:t>
            </a:r>
            <a:endParaRPr lang="en-CA" sz="30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3450"/>
              </a:lnSpc>
            </a:pPr>
            <a:endParaRPr lang="en-CA" sz="3000" dirty="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3276600"/>
            <a:ext cx="9372600" cy="1270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50"/>
              </a:lnSpc>
            </a:pPr>
            <a:r>
              <a:rPr lang="en-CA" sz="30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Arendusuuringu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tulemuseks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on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üldistatav</a:t>
            </a:r>
            <a:br>
              <a:rPr lang="en-CA" sz="3000" dirty="0">
                <a:solidFill>
                  <a:srgbClr val="000000"/>
                </a:solidFill>
                <a:latin typeface="Times New Roman"/>
              </a:rPr>
            </a:b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teadmine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mida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saavad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kasutada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teised</a:t>
            </a:r>
            <a:br>
              <a:rPr lang="en-CA" sz="3000" dirty="0">
                <a:solidFill>
                  <a:srgbClr val="000000"/>
                </a:solidFill>
                <a:latin typeface="Times New Roman"/>
              </a:rPr>
            </a:b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arendajad</a:t>
            </a:r>
            <a:endParaRPr lang="en-CA" sz="30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2850"/>
              </a:lnSpc>
            </a:pPr>
            <a:endParaRPr lang="en-CA" sz="3000" dirty="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20800" y="4457700"/>
            <a:ext cx="9372600" cy="914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30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000">
                <a:solidFill>
                  <a:srgbClr val="000000"/>
                </a:solidFill>
                <a:latin typeface="Calibri"/>
                <a:cs typeface="Calibri"/>
              </a:rPr>
              <a:t> Uurimus käsitleb arenduse protsessi ja tulemust</a:t>
            </a:r>
            <a:br>
              <a:rPr lang="en-CA" sz="3000">
                <a:solidFill>
                  <a:srgbClr val="000000"/>
                </a:solidFill>
                <a:latin typeface="Times New Roman"/>
              </a:rPr>
            </a:br>
            <a:r>
              <a:rPr lang="en-CA" sz="3000">
                <a:solidFill>
                  <a:srgbClr val="000000"/>
                </a:solidFill>
                <a:latin typeface="Calibri"/>
                <a:cs typeface="Calibri"/>
              </a:rPr>
              <a:t>reaalsetes oludes</a:t>
            </a:r>
          </a:p>
          <a:p>
            <a:pPr>
              <a:lnSpc>
                <a:spcPts val="2900"/>
              </a:lnSpc>
            </a:pPr>
            <a:endParaRPr lang="en-CA" sz="30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20800" y="5219700"/>
            <a:ext cx="93726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50"/>
              </a:lnSpc>
            </a:pPr>
            <a:r>
              <a:rPr lang="en-CA" sz="30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000">
                <a:solidFill>
                  <a:srgbClr val="000000"/>
                </a:solidFill>
                <a:latin typeface="Calibri"/>
                <a:cs typeface="Calibri"/>
              </a:rPr>
              <a:t> Arendustegevus põhineb meetoditel, mis</a:t>
            </a:r>
          </a:p>
          <a:p>
            <a:pPr>
              <a:lnSpc>
                <a:spcPts val="3450"/>
              </a:lnSpc>
            </a:pPr>
            <a:endParaRPr lang="en-CA" sz="30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63700" y="5651500"/>
            <a:ext cx="9029700" cy="1282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3000">
                <a:solidFill>
                  <a:srgbClr val="000000"/>
                </a:solidFill>
                <a:latin typeface="Calibri"/>
                <a:cs typeface="Calibri"/>
              </a:rPr>
              <a:t>võimaldavad näidata kuidas arendustulemuse</a:t>
            </a:r>
            <a:br>
              <a:rPr lang="en-CA" sz="3000">
                <a:solidFill>
                  <a:srgbClr val="000000"/>
                </a:solidFill>
                <a:latin typeface="Times New Roman"/>
              </a:rPr>
            </a:br>
            <a:r>
              <a:rPr lang="en-CA" sz="3000">
                <a:solidFill>
                  <a:srgbClr val="000000"/>
                </a:solidFill>
                <a:latin typeface="Calibri"/>
                <a:cs typeface="Calibri"/>
              </a:rPr>
              <a:t>rakendamine on seotud soovitud eesmärgi</a:t>
            </a:r>
            <a:br>
              <a:rPr lang="en-CA" sz="3000">
                <a:solidFill>
                  <a:srgbClr val="000000"/>
                </a:solidFill>
                <a:latin typeface="Times New Roman"/>
              </a:rPr>
            </a:br>
            <a:r>
              <a:rPr lang="en-CA" sz="3000">
                <a:solidFill>
                  <a:srgbClr val="000000"/>
                </a:solidFill>
                <a:latin typeface="Calibri"/>
                <a:cs typeface="Calibri"/>
              </a:rPr>
              <a:t>saavutamisega.</a:t>
            </a:r>
          </a:p>
          <a:p>
            <a:pPr>
              <a:lnSpc>
                <a:spcPts val="2900"/>
              </a:lnSpc>
            </a:pPr>
            <a:endParaRPr lang="en-CA" sz="30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543800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1689100" y="2540000"/>
            <a:ext cx="9004300" cy="1549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300"/>
              </a:lnSpc>
              <a:tabLst>
                <a:tab pos="2489200" algn="l"/>
              </a:tabLst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Arendusuuringu seos empirilise</a:t>
            </a:r>
            <a:br>
              <a:rPr lang="en-CA" sz="4400">
                <a:solidFill>
                  <a:srgbClr val="000000"/>
                </a:solidFill>
                <a:latin typeface="Times New Roman"/>
              </a:rPr>
            </a:b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	uuringuga</a:t>
            </a:r>
          </a:p>
          <a:p>
            <a:pPr>
              <a:lnSpc>
                <a:spcPts val="530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705100" y="4279900"/>
            <a:ext cx="7988300" cy="1130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Empiirilise uuringu rakendamise</a:t>
            </a:r>
            <a:br>
              <a:rPr lang="en-CA" sz="3200">
                <a:solidFill>
                  <a:srgbClr val="000000"/>
                </a:solidFill>
                <a:latin typeface="Times New Roman"/>
              </a:rPr>
            </a:b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võimalused arendusuuringus</a:t>
            </a:r>
          </a:p>
          <a:p>
            <a:pPr>
              <a:lnSpc>
                <a:spcPts val="380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543800"/>
          </a:xfrm>
          <a:prstGeom prst="rect">
            <a:avLst/>
          </a:prstGeom>
        </p:spPr>
      </p:pic>
      <p:sp>
        <p:nvSpPr>
          <p:cNvPr id="7" name="TextBox 2"/>
          <p:cNvSpPr txBox="1"/>
          <p:nvPr/>
        </p:nvSpPr>
        <p:spPr>
          <a:xfrm>
            <a:off x="1638300" y="914400"/>
            <a:ext cx="9055100" cy="762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600"/>
              </a:lnSpc>
            </a:pPr>
            <a:r>
              <a:rPr lang="en-CA" sz="4010" b="1">
                <a:solidFill>
                  <a:srgbClr val="000000"/>
                </a:solidFill>
                <a:latin typeface="Calibri Bold"/>
                <a:cs typeface="Calibri Bold"/>
              </a:rPr>
              <a:t>Empiiriline uuring arendusuuringus</a:t>
            </a:r>
          </a:p>
          <a:p>
            <a:pPr>
              <a:lnSpc>
                <a:spcPts val="4600"/>
              </a:lnSpc>
            </a:pPr>
            <a:endParaRPr lang="en-CA" sz="40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20066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Vajaduste väljaselgitamine rakenduse loomiseks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20800" y="2590800"/>
            <a:ext cx="8170955" cy="9489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Forma</a:t>
            </a:r>
            <a:r>
              <a:rPr lang="et-EE" sz="3200" dirty="0" err="1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ivne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hindamine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rakenduse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hindamiseks</a:t>
            </a:r>
            <a:endParaRPr lang="en-CA" sz="32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3680"/>
              </a:lnSpc>
            </a:pPr>
            <a:endParaRPr lang="en-CA" sz="3200" dirty="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31750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Osalusdisain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20800" y="3746500"/>
            <a:ext cx="8068171" cy="150041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900"/>
              </a:lnSpc>
            </a:pPr>
            <a:r>
              <a:rPr lang="en-CA" sz="32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Summa</a:t>
            </a:r>
            <a:r>
              <a:rPr lang="et-EE" sz="3200" dirty="0" err="1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ivne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hindamine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eesmärkide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täidetuse</a:t>
            </a:r>
            <a:br>
              <a:rPr lang="en-CA" sz="3200" dirty="0">
                <a:solidFill>
                  <a:srgbClr val="000000"/>
                </a:solidFill>
                <a:latin typeface="Times New Roman"/>
              </a:rPr>
            </a:b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mõõtmiseks</a:t>
            </a:r>
            <a:endParaRPr lang="en-CA" sz="32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3900"/>
              </a:lnSpc>
            </a:pPr>
            <a:endParaRPr lang="en-CA" sz="3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/>
          <p:nvPr/>
        </p:nvSpPr>
        <p:spPr>
          <a:xfrm>
            <a:off x="3225800" y="2895600"/>
            <a:ext cx="74676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Hinnangutasemed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543800"/>
          </a:xfrm>
          <a:prstGeom prst="rect">
            <a:avLst/>
          </a:prstGeom>
        </p:spPr>
      </p:pic>
      <p:sp>
        <p:nvSpPr>
          <p:cNvPr id="7" name="TextBox 2"/>
          <p:cNvSpPr txBox="1"/>
          <p:nvPr/>
        </p:nvSpPr>
        <p:spPr>
          <a:xfrm>
            <a:off x="3225800" y="876300"/>
            <a:ext cx="74676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Hinnangutasemed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20066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Kasutajate </a:t>
            </a:r>
            <a:r>
              <a:rPr lang="en-CA" sz="3210" b="1">
                <a:solidFill>
                  <a:srgbClr val="000000"/>
                </a:solidFill>
                <a:latin typeface="Calibri Bold"/>
                <a:cs typeface="Calibri Bold"/>
              </a:rPr>
              <a:t>reaktsiooni 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hindamine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20800" y="25908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Mida kasutajad </a:t>
            </a:r>
            <a:r>
              <a:rPr lang="en-CA" sz="3210" b="1">
                <a:solidFill>
                  <a:srgbClr val="000000"/>
                </a:solidFill>
                <a:latin typeface="Calibri Bold"/>
                <a:cs typeface="Calibri Bold"/>
              </a:rPr>
              <a:t>õppisid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?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31750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Kuidas muutus kasutajate </a:t>
            </a:r>
            <a:r>
              <a:rPr lang="en-CA" sz="3210" b="1">
                <a:solidFill>
                  <a:srgbClr val="000000"/>
                </a:solidFill>
                <a:latin typeface="Calibri Bold"/>
                <a:cs typeface="Calibri Bold"/>
              </a:rPr>
              <a:t>käitumine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?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20800" y="37719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Milline on rakenduse kasutamise </a:t>
            </a:r>
            <a:r>
              <a:rPr lang="en-CA" sz="3210" b="1">
                <a:solidFill>
                  <a:srgbClr val="000000"/>
                </a:solidFill>
                <a:latin typeface="Calibri Bold"/>
                <a:cs typeface="Calibri Bold"/>
              </a:rPr>
              <a:t>tulemus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?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543800"/>
          </a:xfrm>
          <a:prstGeom prst="rect">
            <a:avLst/>
          </a:prstGeom>
        </p:spPr>
      </p:pic>
      <p:sp>
        <p:nvSpPr>
          <p:cNvPr id="9" name="TextBox 2"/>
          <p:cNvSpPr txBox="1"/>
          <p:nvPr/>
        </p:nvSpPr>
        <p:spPr>
          <a:xfrm>
            <a:off x="1447800" y="876300"/>
            <a:ext cx="92456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Kasutajate reaktsiooni hindamine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20066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Meeldivus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20800" y="25908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Vajalikus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31750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Kasutatavus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20800" y="37719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Mugavus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20800" y="43561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Töö- ja ajakulu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20800" y="49403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Kasutajasõbralikus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543800"/>
          </a:xfrm>
          <a:prstGeom prst="rect">
            <a:avLst/>
          </a:prstGeom>
        </p:spPr>
      </p:pic>
      <p:sp>
        <p:nvSpPr>
          <p:cNvPr id="9" name="TextBox 2"/>
          <p:cNvSpPr txBox="1"/>
          <p:nvPr/>
        </p:nvSpPr>
        <p:spPr>
          <a:xfrm>
            <a:off x="2870200" y="876300"/>
            <a:ext cx="78232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Seos teiste tüüpidega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457700" y="2667000"/>
            <a:ext cx="1779526" cy="846386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35"/>
              </a:lnSpc>
            </a:pPr>
            <a:r>
              <a:rPr lang="en-CA" sz="2900" dirty="0" err="1">
                <a:solidFill>
                  <a:srgbClr val="000000"/>
                </a:solidFill>
                <a:latin typeface="Calibri"/>
                <a:cs typeface="Calibri"/>
              </a:rPr>
              <a:t>Teoree</a:t>
            </a:r>
            <a:r>
              <a:rPr lang="et-EE" sz="2900" dirty="0" err="1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lang="en-CA" sz="2900" dirty="0">
                <a:solidFill>
                  <a:srgbClr val="000000"/>
                </a:solidFill>
                <a:latin typeface="Calibri"/>
                <a:cs typeface="Calibri"/>
              </a:rPr>
              <a:t>line</a:t>
            </a:r>
          </a:p>
          <a:p>
            <a:pPr>
              <a:lnSpc>
                <a:spcPts val="3335"/>
              </a:lnSpc>
            </a:pPr>
            <a:endParaRPr lang="en-CA" sz="2900" dirty="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724400" y="3086100"/>
            <a:ext cx="5969000" cy="546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050"/>
              </a:lnSpc>
            </a:pPr>
            <a:r>
              <a:rPr lang="en-CA" sz="2900">
                <a:solidFill>
                  <a:srgbClr val="000000"/>
                </a:solidFill>
                <a:latin typeface="Calibri"/>
                <a:cs typeface="Calibri"/>
              </a:rPr>
              <a:t>uurimus</a:t>
            </a:r>
          </a:p>
          <a:p>
            <a:pPr>
              <a:lnSpc>
                <a:spcPts val="3050"/>
              </a:lnSpc>
            </a:pPr>
            <a:endParaRPr lang="en-CA" sz="29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390900" y="4711700"/>
            <a:ext cx="1536700" cy="381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35"/>
              </a:lnSpc>
            </a:pPr>
            <a:r>
              <a:rPr lang="en-CA" sz="2900">
                <a:solidFill>
                  <a:srgbClr val="000000"/>
                </a:solidFill>
                <a:latin typeface="Calibri"/>
                <a:cs typeface="Calibri"/>
              </a:rPr>
              <a:t>Arendus-</a:t>
            </a:r>
          </a:p>
          <a:p>
            <a:pPr>
              <a:lnSpc>
                <a:spcPts val="3335"/>
              </a:lnSpc>
            </a:pPr>
            <a:endParaRPr lang="en-CA" sz="29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816600" y="4711700"/>
            <a:ext cx="1778000" cy="381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35"/>
              </a:lnSpc>
            </a:pPr>
            <a:r>
              <a:rPr lang="en-CA" sz="2900">
                <a:solidFill>
                  <a:srgbClr val="000000"/>
                </a:solidFill>
                <a:latin typeface="Calibri"/>
                <a:cs typeface="Calibri"/>
              </a:rPr>
              <a:t>Empiiriline</a:t>
            </a:r>
          </a:p>
          <a:p>
            <a:pPr>
              <a:lnSpc>
                <a:spcPts val="3335"/>
              </a:lnSpc>
            </a:pPr>
            <a:endParaRPr lang="en-CA" sz="29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594100" y="5105400"/>
            <a:ext cx="1231900" cy="546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050"/>
              </a:lnSpc>
            </a:pPr>
            <a:r>
              <a:rPr lang="en-CA" sz="2900">
                <a:solidFill>
                  <a:srgbClr val="000000"/>
                </a:solidFill>
                <a:latin typeface="Calibri"/>
                <a:cs typeface="Calibri"/>
              </a:rPr>
              <a:t>uuring</a:t>
            </a:r>
          </a:p>
          <a:p>
            <a:pPr>
              <a:lnSpc>
                <a:spcPts val="3050"/>
              </a:lnSpc>
            </a:pPr>
            <a:endParaRPr lang="en-CA" sz="29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994400" y="5105400"/>
            <a:ext cx="1485900" cy="546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35"/>
              </a:lnSpc>
            </a:pPr>
            <a:r>
              <a:rPr lang="en-CA" sz="2900">
                <a:solidFill>
                  <a:srgbClr val="000000"/>
                </a:solidFill>
                <a:latin typeface="Calibri"/>
                <a:cs typeface="Calibri"/>
              </a:rPr>
              <a:t>uurimus</a:t>
            </a:r>
          </a:p>
          <a:p>
            <a:pPr>
              <a:lnSpc>
                <a:spcPts val="3335"/>
              </a:lnSpc>
            </a:pPr>
            <a:endParaRPr lang="en-CA" sz="290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543800"/>
          </a:xfrm>
          <a:prstGeom prst="rect">
            <a:avLst/>
          </a:prstGeom>
        </p:spPr>
      </p:pic>
      <p:sp>
        <p:nvSpPr>
          <p:cNvPr id="8" name="TextBox 2"/>
          <p:cNvSpPr txBox="1"/>
          <p:nvPr/>
        </p:nvSpPr>
        <p:spPr>
          <a:xfrm>
            <a:off x="2514600" y="876300"/>
            <a:ext cx="81788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Mida kasutajad õppisid?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1993900"/>
            <a:ext cx="9372600" cy="1130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Kas süsteemei kasutajad kogesid seda, mida</a:t>
            </a:r>
            <a:br>
              <a:rPr lang="en-CA" sz="3200">
                <a:solidFill>
                  <a:srgbClr val="000000"/>
                </a:solidFill>
                <a:latin typeface="Times New Roman"/>
              </a:rPr>
            </a:b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nad pidid kogema?</a:t>
            </a:r>
          </a:p>
          <a:p>
            <a:pPr>
              <a:lnSpc>
                <a:spcPts val="380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20800" y="30861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Kas tuli rakendada planeeritud oskusi?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3644900"/>
            <a:ext cx="9372600" cy="1130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90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Kas süsteemi kasutamine avaldas planeeritud</a:t>
            </a:r>
            <a:br>
              <a:rPr lang="en-CA" sz="3200">
                <a:solidFill>
                  <a:srgbClr val="000000"/>
                </a:solidFill>
                <a:latin typeface="Times New Roman"/>
              </a:rPr>
            </a:b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mõju?</a:t>
            </a:r>
          </a:p>
          <a:p>
            <a:pPr>
              <a:lnSpc>
                <a:spcPts val="390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20800" y="47371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Millised on erinevused eri rühmade lõikes?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20800" y="53213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Millised ootamatused ilmnesid?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543800"/>
          </a:xfrm>
          <a:prstGeom prst="rect">
            <a:avLst/>
          </a:prstGeom>
        </p:spPr>
      </p:pic>
      <p:sp>
        <p:nvSpPr>
          <p:cNvPr id="6" name="TextBox 2"/>
          <p:cNvSpPr txBox="1"/>
          <p:nvPr/>
        </p:nvSpPr>
        <p:spPr>
          <a:xfrm>
            <a:off x="1397000" y="914400"/>
            <a:ext cx="9296400" cy="762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600"/>
              </a:lnSpc>
            </a:pPr>
            <a:r>
              <a:rPr lang="en-CA" sz="4010" b="1">
                <a:solidFill>
                  <a:srgbClr val="000000"/>
                </a:solidFill>
                <a:latin typeface="Calibri Bold"/>
                <a:cs typeface="Calibri Bold"/>
              </a:rPr>
              <a:t>Kuidas muutus kasutajate käitumine?</a:t>
            </a:r>
          </a:p>
          <a:p>
            <a:pPr>
              <a:lnSpc>
                <a:spcPts val="4600"/>
              </a:lnSpc>
            </a:pPr>
            <a:endParaRPr lang="en-CA" sz="40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1993900"/>
            <a:ext cx="6646884" cy="146193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CA" sz="32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Mil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määral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süsteem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muu</a:t>
            </a:r>
            <a:r>
              <a:rPr lang="et-EE" sz="3200" dirty="0" err="1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s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kasutajate</a:t>
            </a:r>
            <a:br>
              <a:rPr lang="en-CA" sz="3200" dirty="0">
                <a:solidFill>
                  <a:srgbClr val="000000"/>
                </a:solidFill>
                <a:latin typeface="Times New Roman"/>
              </a:rPr>
            </a:b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käitumist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ecekavatsetud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suunas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?</a:t>
            </a:r>
          </a:p>
          <a:p>
            <a:pPr>
              <a:lnSpc>
                <a:spcPts val="3800"/>
              </a:lnSpc>
            </a:pPr>
            <a:endParaRPr lang="en-CA" sz="3200" dirty="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20800" y="30861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Kas süsteemi kasutatakse jätkuvalt?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36703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Kas kasutaja on muututest teadlik?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543800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1879600" y="584200"/>
            <a:ext cx="8813800" cy="1409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800"/>
              </a:lnSpc>
              <a:tabLst>
                <a:tab pos="2489200" algn="l"/>
              </a:tabLst>
            </a:pPr>
            <a:r>
              <a:rPr lang="en-CA" sz="4010" b="1">
                <a:solidFill>
                  <a:srgbClr val="000000"/>
                </a:solidFill>
                <a:latin typeface="Calibri Bold"/>
                <a:cs typeface="Calibri Bold"/>
              </a:rPr>
              <a:t>Milline on rakenduse kasutamise</a:t>
            </a:r>
            <a:br>
              <a:rPr lang="en-CA" sz="4000">
                <a:solidFill>
                  <a:srgbClr val="000000"/>
                </a:solidFill>
                <a:latin typeface="Times New Roman"/>
              </a:rPr>
            </a:br>
            <a:r>
              <a:rPr lang="en-CA" sz="4010" b="1">
                <a:solidFill>
                  <a:srgbClr val="000000"/>
                </a:solidFill>
                <a:latin typeface="Calibri Bold"/>
                <a:cs typeface="Calibri Bold"/>
              </a:rPr>
              <a:t>	tulemus?</a:t>
            </a:r>
          </a:p>
          <a:p>
            <a:pPr>
              <a:lnSpc>
                <a:spcPts val="4800"/>
              </a:lnSpc>
            </a:pPr>
            <a:endParaRPr lang="en-CA" sz="40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1993900"/>
            <a:ext cx="9372600" cy="1130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CA" sz="32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Kuidas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muutus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keskkond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kasutamise</a:t>
            </a:r>
            <a:br>
              <a:rPr lang="en-CA" sz="3200" dirty="0">
                <a:solidFill>
                  <a:srgbClr val="000000"/>
                </a:solidFill>
                <a:latin typeface="Times New Roman"/>
              </a:rPr>
            </a:b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tagajärjel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?</a:t>
            </a:r>
          </a:p>
          <a:p>
            <a:pPr>
              <a:lnSpc>
                <a:spcPts val="3800"/>
              </a:lnSpc>
            </a:pPr>
            <a:endParaRPr lang="en-CA" sz="3200" dirty="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20800" y="30861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Milline on keskkonna muutuse mõju kastajale?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2"/>
          <p:cNvSpPr txBox="1"/>
          <p:nvPr/>
        </p:nvSpPr>
        <p:spPr>
          <a:xfrm>
            <a:off x="3378200" y="876300"/>
            <a:ext cx="73152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Arenduse mõiste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2122066"/>
            <a:ext cx="9372600" cy="161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85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Arendusuuring - teadmised ja oskused, mis on</a:t>
            </a:r>
            <a:br>
              <a:rPr lang="en-CA" sz="3200">
                <a:solidFill>
                  <a:srgbClr val="000000"/>
                </a:solidFill>
                <a:latin typeface="Times New Roman"/>
              </a:rPr>
            </a:b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vajalikud teatud funktsionaalseid nõudeid</a:t>
            </a:r>
            <a:br>
              <a:rPr lang="en-CA" sz="3200">
                <a:solidFill>
                  <a:srgbClr val="000000"/>
                </a:solidFill>
                <a:latin typeface="Times New Roman"/>
              </a:rPr>
            </a:b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rahuldava tulemuse loomiseks</a:t>
            </a:r>
          </a:p>
          <a:p>
            <a:pPr>
              <a:lnSpc>
                <a:spcPts val="385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20800" y="3709566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Näiteks veebilehe, tarkvara, mängu,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663700" y="4179466"/>
            <a:ext cx="9029700" cy="1117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infosüsteemi, andmebaasi, teenuse, kursuse,</a:t>
            </a:r>
            <a:br>
              <a:rPr lang="en-CA" sz="3200">
                <a:solidFill>
                  <a:srgbClr val="000000"/>
                </a:solidFill>
                <a:latin typeface="Times New Roman"/>
              </a:rPr>
            </a:b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õppematerjali, … arendus</a:t>
            </a:r>
          </a:p>
          <a:p>
            <a:pPr>
              <a:lnSpc>
                <a:spcPts val="380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2"/>
          <p:cNvSpPr txBox="1"/>
          <p:nvPr/>
        </p:nvSpPr>
        <p:spPr>
          <a:xfrm>
            <a:off x="3619500" y="876300"/>
            <a:ext cx="70739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Arendusuuring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1930400"/>
            <a:ext cx="4893071" cy="89768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50"/>
              </a:lnSpc>
            </a:pPr>
            <a:r>
              <a:rPr lang="en-CA" sz="30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Probleemi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püs</a:t>
            </a:r>
            <a:r>
              <a:rPr lang="et-EE" sz="3000" dirty="0" err="1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tus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ja</a:t>
            </a:r>
            <a:r>
              <a:rPr lang="en-CA" sz="3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000" dirty="0" err="1">
                <a:solidFill>
                  <a:srgbClr val="000000"/>
                </a:solidFill>
                <a:latin typeface="Calibri"/>
                <a:cs typeface="Calibri"/>
              </a:rPr>
              <a:t>analüüs</a:t>
            </a:r>
            <a:endParaRPr lang="en-CA" sz="30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3450"/>
              </a:lnSpc>
            </a:pPr>
            <a:endParaRPr lang="en-CA" sz="3000" dirty="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638300" y="2387600"/>
            <a:ext cx="9055100" cy="419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530"/>
              </a:lnSpc>
            </a:pPr>
            <a:r>
              <a:rPr lang="en-CA" sz="2200">
                <a:solidFill>
                  <a:srgbClr val="000000"/>
                </a:solidFill>
                <a:latin typeface="Calibri"/>
                <a:cs typeface="Calibri"/>
              </a:rPr>
              <a:t>vajadused, eesmärgid, olemasoleva info analüüs, …</a:t>
            </a:r>
          </a:p>
          <a:p>
            <a:pPr>
              <a:lnSpc>
                <a:spcPts val="2530"/>
              </a:lnSpc>
            </a:pPr>
            <a:endParaRPr lang="en-CA" sz="22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2717800"/>
            <a:ext cx="93726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50"/>
              </a:lnSpc>
            </a:pPr>
            <a:r>
              <a:rPr lang="en-CA" sz="30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000">
                <a:solidFill>
                  <a:srgbClr val="000000"/>
                </a:solidFill>
                <a:latin typeface="Calibri"/>
                <a:cs typeface="Calibri"/>
              </a:rPr>
              <a:t> Arenduse kavandamine</a:t>
            </a:r>
          </a:p>
          <a:p>
            <a:pPr>
              <a:lnSpc>
                <a:spcPts val="3450"/>
              </a:lnSpc>
            </a:pPr>
            <a:endParaRPr lang="en-CA" sz="30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638300" y="3175000"/>
            <a:ext cx="9055100" cy="419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530"/>
              </a:lnSpc>
            </a:pPr>
            <a:r>
              <a:rPr lang="en-CA" sz="2200">
                <a:solidFill>
                  <a:srgbClr val="000000"/>
                </a:solidFill>
                <a:latin typeface="Calibri"/>
                <a:cs typeface="Calibri"/>
              </a:rPr>
              <a:t>ajakava, tööjaotus, arendusmeetodid ja tehnoloogiad, …</a:t>
            </a:r>
          </a:p>
          <a:p>
            <a:pPr>
              <a:lnSpc>
                <a:spcPts val="2530"/>
              </a:lnSpc>
            </a:pPr>
            <a:endParaRPr lang="en-CA" sz="22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20800" y="3517900"/>
            <a:ext cx="93726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50"/>
              </a:lnSpc>
            </a:pPr>
            <a:r>
              <a:rPr lang="en-CA" sz="30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000">
                <a:solidFill>
                  <a:srgbClr val="000000"/>
                </a:solidFill>
                <a:latin typeface="Calibri"/>
                <a:cs typeface="Calibri"/>
              </a:rPr>
              <a:t> Arendus ja monitoorimine</a:t>
            </a:r>
          </a:p>
          <a:p>
            <a:pPr>
              <a:lnSpc>
                <a:spcPts val="3450"/>
              </a:lnSpc>
            </a:pPr>
            <a:endParaRPr lang="en-CA" sz="30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38300" y="3975100"/>
            <a:ext cx="9055100" cy="419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530"/>
              </a:lnSpc>
            </a:pPr>
            <a:r>
              <a:rPr lang="en-CA" sz="2200">
                <a:solidFill>
                  <a:srgbClr val="000000"/>
                </a:solidFill>
                <a:latin typeface="Calibri"/>
                <a:cs typeface="Calibri"/>
              </a:rPr>
              <a:t>Arendustegevused, aruanded, töökoosolekud, …</a:t>
            </a:r>
          </a:p>
          <a:p>
            <a:pPr>
              <a:lnSpc>
                <a:spcPts val="2530"/>
              </a:lnSpc>
            </a:pPr>
            <a:endParaRPr lang="en-CA" sz="220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20800" y="4305300"/>
            <a:ext cx="93726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50"/>
              </a:lnSpc>
            </a:pPr>
            <a:r>
              <a:rPr lang="en-CA" sz="30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000">
                <a:solidFill>
                  <a:srgbClr val="000000"/>
                </a:solidFill>
                <a:latin typeface="Calibri"/>
                <a:cs typeface="Calibri"/>
              </a:rPr>
              <a:t> Tulemuse dokumenteerimine</a:t>
            </a:r>
          </a:p>
          <a:p>
            <a:pPr>
              <a:lnSpc>
                <a:spcPts val="3450"/>
              </a:lnSpc>
            </a:pPr>
            <a:endParaRPr lang="en-CA" sz="300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638300" y="4762500"/>
            <a:ext cx="9055100" cy="495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530"/>
              </a:lnSpc>
            </a:pPr>
            <a:r>
              <a:rPr lang="en-CA" sz="2200">
                <a:solidFill>
                  <a:srgbClr val="000000"/>
                </a:solidFill>
                <a:latin typeface="Calibri"/>
                <a:cs typeface="Calibri"/>
              </a:rPr>
              <a:t>visandid, vaheversioonid, lõpliku versiooni kirjeldus</a:t>
            </a:r>
          </a:p>
          <a:p>
            <a:pPr>
              <a:lnSpc>
                <a:spcPts val="2530"/>
              </a:lnSpc>
            </a:pPr>
            <a:endParaRPr lang="en-CA" sz="2200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20800" y="5092700"/>
            <a:ext cx="93726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50"/>
              </a:lnSpc>
            </a:pPr>
            <a:r>
              <a:rPr lang="en-CA" sz="30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000">
                <a:solidFill>
                  <a:srgbClr val="000000"/>
                </a:solidFill>
                <a:latin typeface="Calibri"/>
                <a:cs typeface="Calibri"/>
              </a:rPr>
              <a:t> Evalveerimine</a:t>
            </a:r>
          </a:p>
          <a:p>
            <a:pPr>
              <a:lnSpc>
                <a:spcPts val="3450"/>
              </a:lnSpc>
            </a:pPr>
            <a:endParaRPr lang="en-CA" sz="3000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866900" y="5600700"/>
            <a:ext cx="6901826" cy="88485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2400" dirty="0" err="1">
                <a:solidFill>
                  <a:srgbClr val="000000"/>
                </a:solidFill>
                <a:latin typeface="Calibri"/>
                <a:cs typeface="Calibri"/>
              </a:rPr>
              <a:t>tes</a:t>
            </a:r>
            <a:r>
              <a:rPr lang="et-EE" sz="2400" dirty="0" err="1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lang="en-CA" sz="2400" dirty="0">
                <a:solidFill>
                  <a:srgbClr val="000000"/>
                </a:solidFill>
                <a:latin typeface="Calibri"/>
                <a:cs typeface="Calibri"/>
              </a:rPr>
              <a:t>mine, </a:t>
            </a:r>
            <a:r>
              <a:rPr lang="en-CA" sz="2400" dirty="0" err="1">
                <a:solidFill>
                  <a:srgbClr val="000000"/>
                </a:solidFill>
                <a:latin typeface="Calibri"/>
                <a:cs typeface="Calibri"/>
              </a:rPr>
              <a:t>kasutajate</a:t>
            </a:r>
            <a:r>
              <a:rPr lang="en-CA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2400" dirty="0" err="1">
                <a:solidFill>
                  <a:srgbClr val="000000"/>
                </a:solidFill>
                <a:latin typeface="Calibri"/>
                <a:cs typeface="Calibri"/>
              </a:rPr>
              <a:t>tagasiside</a:t>
            </a:r>
            <a:r>
              <a:rPr lang="en-CA" sz="24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CA" sz="2400" dirty="0" err="1">
                <a:solidFill>
                  <a:srgbClr val="000000"/>
                </a:solidFill>
                <a:latin typeface="Calibri"/>
                <a:cs typeface="Calibri"/>
              </a:rPr>
              <a:t>standarditele</a:t>
            </a:r>
            <a:r>
              <a:rPr lang="en-CA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2400" dirty="0" err="1">
                <a:solidFill>
                  <a:srgbClr val="000000"/>
                </a:solidFill>
                <a:latin typeface="Calibri"/>
                <a:cs typeface="Calibri"/>
              </a:rPr>
              <a:t>vastavus</a:t>
            </a:r>
            <a:r>
              <a:rPr lang="en-CA" sz="2400" dirty="0">
                <a:solidFill>
                  <a:srgbClr val="000000"/>
                </a:solidFill>
                <a:latin typeface="Calibri"/>
                <a:cs typeface="Calibri"/>
              </a:rPr>
              <a:t>,</a:t>
            </a:r>
            <a:br>
              <a:rPr lang="en-CA" sz="2400" dirty="0">
                <a:solidFill>
                  <a:srgbClr val="000000"/>
                </a:solidFill>
                <a:latin typeface="Times New Roman"/>
              </a:rPr>
            </a:br>
            <a:r>
              <a:rPr lang="en-CA" sz="2400" dirty="0" err="1">
                <a:solidFill>
                  <a:srgbClr val="000000"/>
                </a:solidFill>
                <a:latin typeface="Calibri"/>
                <a:cs typeface="Calibri"/>
              </a:rPr>
              <a:t>protsessi</a:t>
            </a:r>
            <a:r>
              <a:rPr lang="en-CA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2400" dirty="0" err="1">
                <a:solidFill>
                  <a:srgbClr val="000000"/>
                </a:solidFill>
                <a:latin typeface="Calibri"/>
                <a:cs typeface="Calibri"/>
              </a:rPr>
              <a:t>hindamine</a:t>
            </a:r>
            <a:r>
              <a:rPr lang="en-CA" sz="2400" dirty="0">
                <a:solidFill>
                  <a:srgbClr val="000000"/>
                </a:solidFill>
                <a:latin typeface="Calibri"/>
                <a:cs typeface="Calibri"/>
              </a:rPr>
              <a:t>, …</a:t>
            </a:r>
          </a:p>
          <a:p>
            <a:pPr>
              <a:lnSpc>
                <a:spcPts val="2300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320800" y="6210300"/>
            <a:ext cx="93726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50"/>
              </a:lnSpc>
            </a:pPr>
            <a:r>
              <a:rPr lang="en-CA" sz="30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000">
                <a:solidFill>
                  <a:srgbClr val="000000"/>
                </a:solidFill>
                <a:latin typeface="Calibri"/>
                <a:cs typeface="Calibri"/>
              </a:rPr>
              <a:t> Järeldused</a:t>
            </a:r>
          </a:p>
          <a:p>
            <a:pPr>
              <a:lnSpc>
                <a:spcPts val="3450"/>
              </a:lnSpc>
            </a:pPr>
            <a:endParaRPr lang="en-CA" sz="3000">
              <a:solidFill>
                <a:srgbClr val="000000"/>
              </a:solidFill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638300" y="6667500"/>
            <a:ext cx="90551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arendusmetodoloogia, mudelid, standardid, soovitused, …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543800"/>
          </a:xfrm>
          <a:prstGeom prst="rect">
            <a:avLst/>
          </a:prstGeom>
        </p:spPr>
      </p:pic>
      <p:sp>
        <p:nvSpPr>
          <p:cNvPr id="8" name="TextBox 2"/>
          <p:cNvSpPr txBox="1"/>
          <p:nvPr/>
        </p:nvSpPr>
        <p:spPr>
          <a:xfrm>
            <a:off x="2362200" y="876300"/>
            <a:ext cx="83312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ADDIE arendusmetoodika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20066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Analyze - vajaduste analüüs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20800" y="25908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Design - kavandamine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31750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Develop - arendamine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20800" y="37719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Implement - rakendamine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20800" y="43561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Evaluate - hindamine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pic>
        <p:nvPicPr>
          <p:cNvPr id="1026" name="Picture 2" descr="Image result for addie design mod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836" y="3410868"/>
            <a:ext cx="3932397" cy="379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543800"/>
          </a:xfrm>
          <a:prstGeom prst="rect">
            <a:avLst/>
          </a:prstGeom>
        </p:spPr>
      </p:pic>
      <p:sp>
        <p:nvSpPr>
          <p:cNvPr id="9" name="TextBox 2"/>
          <p:cNvSpPr txBox="1"/>
          <p:nvPr/>
        </p:nvSpPr>
        <p:spPr>
          <a:xfrm>
            <a:off x="1422400" y="914400"/>
            <a:ext cx="7943778" cy="117981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600"/>
              </a:lnSpc>
            </a:pPr>
            <a:r>
              <a:rPr lang="en-CA" sz="4010" b="1" dirty="0">
                <a:solidFill>
                  <a:srgbClr val="000000"/>
                </a:solidFill>
                <a:latin typeface="Calibri Bold"/>
                <a:cs typeface="Calibri Bold"/>
              </a:rPr>
              <a:t>SPD - So</a:t>
            </a:r>
            <a:r>
              <a:rPr lang="et-EE" sz="4010" b="1" dirty="0" err="1">
                <a:solidFill>
                  <a:srgbClr val="000000"/>
                </a:solidFill>
                <a:latin typeface="Calibri Bold"/>
                <a:cs typeface="Calibri Bold"/>
              </a:rPr>
              <a:t>ft</a:t>
            </a:r>
            <a:r>
              <a:rPr lang="en-CA" sz="4010" b="1" dirty="0">
                <a:solidFill>
                  <a:srgbClr val="000000"/>
                </a:solidFill>
                <a:latin typeface="Calibri Bold"/>
                <a:cs typeface="Calibri Bold"/>
              </a:rPr>
              <a:t>ware Product Development</a:t>
            </a:r>
          </a:p>
          <a:p>
            <a:pPr>
              <a:lnSpc>
                <a:spcPts val="4600"/>
              </a:lnSpc>
            </a:pPr>
            <a:endParaRPr lang="en-CA" sz="4000" dirty="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20066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Strategy - arendusstrateegia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20800" y="25908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Requirements - nõuete analüüs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31750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Design - kavandamine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20800" y="37719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Build - arendamine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20800" y="43561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Test - hindamine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20800" y="49403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Launch - rakendamine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543800"/>
          </a:xfrm>
          <a:prstGeom prst="rect">
            <a:avLst/>
          </a:prstGeom>
        </p:spPr>
      </p:pic>
      <p:sp>
        <p:nvSpPr>
          <p:cNvPr id="20" name="TextBox 2"/>
          <p:cNvSpPr txBox="1"/>
          <p:nvPr/>
        </p:nvSpPr>
        <p:spPr>
          <a:xfrm>
            <a:off x="1358900" y="584200"/>
            <a:ext cx="9334500" cy="1409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800"/>
              </a:lnSpc>
              <a:tabLst>
                <a:tab pos="2806700" algn="l"/>
              </a:tabLst>
            </a:pPr>
            <a:r>
              <a:rPr lang="en-CA" sz="4010" b="1">
                <a:solidFill>
                  <a:srgbClr val="000000"/>
                </a:solidFill>
                <a:latin typeface="Calibri Bold"/>
                <a:cs typeface="Calibri Bold"/>
              </a:rPr>
              <a:t>Arendusuuringu ja arendusmetoodika</a:t>
            </a:r>
            <a:br>
              <a:rPr lang="en-CA" sz="4000">
                <a:solidFill>
                  <a:srgbClr val="000000"/>
                </a:solidFill>
                <a:latin typeface="Times New Roman"/>
              </a:rPr>
            </a:br>
            <a:r>
              <a:rPr lang="en-CA" sz="4010" b="1">
                <a:solidFill>
                  <a:srgbClr val="000000"/>
                </a:solidFill>
                <a:latin typeface="Calibri Bold"/>
                <a:cs typeface="Calibri Bold"/>
              </a:rPr>
              <a:t>	sarnasused</a:t>
            </a:r>
          </a:p>
          <a:p>
            <a:pPr>
              <a:lnSpc>
                <a:spcPts val="4800"/>
              </a:lnSpc>
            </a:pPr>
            <a:endParaRPr lang="en-CA" sz="40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63600" y="2273300"/>
            <a:ext cx="20955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10" b="1">
                <a:solidFill>
                  <a:srgbClr val="FEFFFE"/>
                </a:solidFill>
                <a:latin typeface="Calibri Bold"/>
                <a:cs typeface="Calibri Bold"/>
              </a:rPr>
              <a:t>Arendusuuring</a:t>
            </a:r>
          </a:p>
          <a:p>
            <a:pPr>
              <a:lnSpc>
                <a:spcPts val="2760"/>
              </a:lnSpc>
            </a:pPr>
            <a:endParaRPr lang="en-CA" sz="2410" b="1">
              <a:solidFill>
                <a:srgbClr val="FEFFFE"/>
              </a:solidFill>
              <a:latin typeface="Calibri Bold"/>
              <a:cs typeface="Calibri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911600" y="2273300"/>
            <a:ext cx="10160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10" b="1">
                <a:solidFill>
                  <a:srgbClr val="FEFFFE"/>
                </a:solidFill>
                <a:latin typeface="Calibri Bold"/>
                <a:cs typeface="Calibri Bold"/>
              </a:rPr>
              <a:t>ADDIE</a:t>
            </a:r>
          </a:p>
          <a:p>
            <a:pPr>
              <a:lnSpc>
                <a:spcPts val="2760"/>
              </a:lnSpc>
            </a:pPr>
            <a:endParaRPr lang="en-CA" sz="2410" b="1">
              <a:solidFill>
                <a:srgbClr val="FEFFFE"/>
              </a:solidFill>
              <a:latin typeface="Calibri Bold"/>
              <a:cs typeface="Calibri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959600" y="2273300"/>
            <a:ext cx="7239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10" b="1">
                <a:solidFill>
                  <a:srgbClr val="FEFFFE"/>
                </a:solidFill>
                <a:latin typeface="Calibri Bold"/>
                <a:cs typeface="Calibri Bold"/>
              </a:rPr>
              <a:t>SPD</a:t>
            </a:r>
          </a:p>
          <a:p>
            <a:pPr>
              <a:lnSpc>
                <a:spcPts val="2760"/>
              </a:lnSpc>
            </a:pPr>
            <a:endParaRPr lang="en-CA" sz="2410" b="1">
              <a:solidFill>
                <a:srgbClr val="FEFFFE"/>
              </a:solidFill>
              <a:latin typeface="Calibri Bold"/>
              <a:cs typeface="Calibri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63600" y="2857500"/>
            <a:ext cx="19050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Uuringuplaan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959600" y="2857500"/>
            <a:ext cx="24765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Arendusstrateegia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63600" y="3441700"/>
            <a:ext cx="25146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Probleemi analüüs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911600" y="3441700"/>
            <a:ext cx="24638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Vajaduste analüüs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959600" y="3441700"/>
            <a:ext cx="21717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Nõuete analüüs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63600" y="4038600"/>
            <a:ext cx="2933700" cy="876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Arendus, jälgimine,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dokumenteerimine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911600" y="3848100"/>
            <a:ext cx="2933700" cy="1092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600"/>
              </a:lnSpc>
            </a:pP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Kavandamine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Arendamine</a:t>
            </a:r>
          </a:p>
          <a:p>
            <a:pPr>
              <a:lnSpc>
                <a:spcPts val="463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959600" y="3848100"/>
            <a:ext cx="3619500" cy="1092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600"/>
              </a:lnSpc>
            </a:pP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Kavandamine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Arendamine</a:t>
            </a:r>
          </a:p>
          <a:p>
            <a:pPr>
              <a:lnSpc>
                <a:spcPts val="463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63600" y="5207000"/>
            <a:ext cx="15748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Hindamine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3911600" y="5207000"/>
            <a:ext cx="19050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Rakendamine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959600" y="5207000"/>
            <a:ext cx="15748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Hindamine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3911600" y="5803900"/>
            <a:ext cx="15748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Hindamine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863600" y="6388100"/>
            <a:ext cx="15367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Järeldused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959600" y="6388100"/>
            <a:ext cx="19050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Rakendamine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543800"/>
          </a:xfrm>
          <a:prstGeom prst="rect">
            <a:avLst/>
          </a:prstGeom>
        </p:spPr>
      </p:pic>
      <p:sp>
        <p:nvSpPr>
          <p:cNvPr id="8" name="TextBox 2"/>
          <p:cNvSpPr txBox="1"/>
          <p:nvPr/>
        </p:nvSpPr>
        <p:spPr>
          <a:xfrm>
            <a:off x="1485900" y="584200"/>
            <a:ext cx="9207500" cy="1409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800"/>
              </a:lnSpc>
              <a:tabLst>
                <a:tab pos="2692400" algn="l"/>
              </a:tabLst>
            </a:pPr>
            <a:r>
              <a:rPr lang="en-CA" sz="4010" b="1">
                <a:solidFill>
                  <a:srgbClr val="000000"/>
                </a:solidFill>
                <a:latin typeface="Calibri Bold"/>
                <a:cs typeface="Calibri Bold"/>
              </a:rPr>
              <a:t>Arendusuuring ja arendusmetoodika</a:t>
            </a:r>
            <a:br>
              <a:rPr lang="en-CA" sz="4000">
                <a:solidFill>
                  <a:srgbClr val="000000"/>
                </a:solidFill>
                <a:latin typeface="Times New Roman"/>
              </a:rPr>
            </a:br>
            <a:r>
              <a:rPr lang="en-CA" sz="4010" b="1">
                <a:solidFill>
                  <a:srgbClr val="000000"/>
                </a:solidFill>
                <a:latin typeface="Calibri Bold"/>
                <a:cs typeface="Calibri Bold"/>
              </a:rPr>
              <a:t>	erinevused</a:t>
            </a:r>
          </a:p>
          <a:p>
            <a:pPr>
              <a:lnSpc>
                <a:spcPts val="4800"/>
              </a:lnSpc>
            </a:pPr>
            <a:endParaRPr lang="en-CA" sz="40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2006600"/>
            <a:ext cx="4162806" cy="9489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 dirty="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Süstemaa</a:t>
            </a:r>
            <a:r>
              <a:rPr lang="et-EE" sz="3200" dirty="0" err="1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lang="en-CA" sz="3200" dirty="0">
                <a:solidFill>
                  <a:srgbClr val="000000"/>
                </a:solidFill>
                <a:latin typeface="Calibri"/>
                <a:cs typeface="Calibri"/>
              </a:rPr>
              <a:t>line </a:t>
            </a:r>
            <a:r>
              <a:rPr lang="en-CA" sz="3200" dirty="0" err="1">
                <a:solidFill>
                  <a:srgbClr val="000000"/>
                </a:solidFill>
                <a:latin typeface="Calibri"/>
                <a:cs typeface="Calibri"/>
              </a:rPr>
              <a:t>tegevus</a:t>
            </a:r>
            <a:endParaRPr lang="en-CA" sz="32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3680"/>
              </a:lnSpc>
            </a:pPr>
            <a:endParaRPr lang="en-CA" sz="3200" dirty="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20800" y="2565400"/>
            <a:ext cx="9372600" cy="1130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90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Protsessi ja tulemuse detailne</a:t>
            </a:r>
            <a:br>
              <a:rPr lang="en-CA" sz="3200">
                <a:solidFill>
                  <a:srgbClr val="000000"/>
                </a:solidFill>
                <a:latin typeface="Times New Roman"/>
              </a:rPr>
            </a:b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dokumenteeritus</a:t>
            </a:r>
          </a:p>
          <a:p>
            <a:pPr>
              <a:lnSpc>
                <a:spcPts val="390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3644900"/>
            <a:ext cx="9372600" cy="1130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90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Formaalne hindamine ja hindamistulemuste</a:t>
            </a:r>
            <a:br>
              <a:rPr lang="en-CA" sz="3200">
                <a:solidFill>
                  <a:srgbClr val="000000"/>
                </a:solidFill>
                <a:latin typeface="Times New Roman"/>
              </a:rPr>
            </a:b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rakendamine</a:t>
            </a:r>
          </a:p>
          <a:p>
            <a:pPr>
              <a:lnSpc>
                <a:spcPts val="390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20800" y="47371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Eesmärk luua uudseid rakendusi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20800" y="5321300"/>
            <a:ext cx="9372600" cy="609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2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3200">
                <a:solidFill>
                  <a:srgbClr val="000000"/>
                </a:solidFill>
                <a:latin typeface="Calibri"/>
                <a:cs typeface="Calibri"/>
              </a:rPr>
              <a:t> Luuakse uusi teadmisi</a:t>
            </a:r>
          </a:p>
          <a:p>
            <a:pPr>
              <a:lnSpc>
                <a:spcPts val="3680"/>
              </a:lnSpc>
            </a:pPr>
            <a:endParaRPr lang="en-CA" sz="3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543800"/>
          </a:xfrm>
          <a:prstGeom prst="rect">
            <a:avLst/>
          </a:prstGeom>
        </p:spPr>
      </p:pic>
      <p:sp>
        <p:nvSpPr>
          <p:cNvPr id="16" name="TextBox 2"/>
          <p:cNvSpPr txBox="1"/>
          <p:nvPr/>
        </p:nvSpPr>
        <p:spPr>
          <a:xfrm>
            <a:off x="3759200" y="876300"/>
            <a:ext cx="69342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10" b="1">
                <a:solidFill>
                  <a:srgbClr val="000000"/>
                </a:solidFill>
                <a:latin typeface="Calibri Bold"/>
                <a:cs typeface="Calibri Bold"/>
              </a:rPr>
              <a:t>Uuringuplaan</a:t>
            </a:r>
          </a:p>
          <a:p>
            <a:pPr>
              <a:lnSpc>
                <a:spcPts val="5060"/>
              </a:lnSpc>
            </a:pPr>
            <a:endParaRPr lang="en-CA" sz="4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20800" y="1943100"/>
            <a:ext cx="93726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  Probleemi</a:t>
            </a:r>
            <a:r>
              <a:rPr lang="en-CA" sz="20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analüüs</a:t>
            </a:r>
          </a:p>
          <a:p>
            <a:pPr>
              <a:lnSpc>
                <a:spcPts val="2760"/>
              </a:lnSpc>
            </a:pPr>
            <a:endParaRPr lang="en-CA" sz="238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625600" y="2286000"/>
            <a:ext cx="9067800" cy="647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CA" sz="1800">
                <a:solidFill>
                  <a:srgbClr val="000000"/>
                </a:solidFill>
                <a:latin typeface="Calibri"/>
                <a:cs typeface="Calibri"/>
              </a:rPr>
              <a:t>planeeri, millist meetodit ma probleemist arusaamiseks kasutan</a:t>
            </a:r>
            <a:br>
              <a:rPr lang="en-CA" sz="1800">
                <a:solidFill>
                  <a:srgbClr val="000000"/>
                </a:solidFill>
                <a:latin typeface="Times New Roman"/>
              </a:rPr>
            </a:br>
            <a:r>
              <a:rPr lang="en-CA" sz="1800">
                <a:solidFill>
                  <a:srgbClr val="000000"/>
                </a:solidFill>
                <a:latin typeface="Calibri"/>
                <a:cs typeface="Calibri"/>
              </a:rPr>
              <a:t>Näiteks intervjuu potentsiaalsete kasutajatega, …</a:t>
            </a:r>
          </a:p>
          <a:p>
            <a:pPr>
              <a:lnSpc>
                <a:spcPts val="220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20800" y="2857500"/>
            <a:ext cx="93726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  Arendus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625600" y="3200400"/>
            <a:ext cx="9067800" cy="647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CA" sz="1800">
                <a:solidFill>
                  <a:srgbClr val="000000"/>
                </a:solidFill>
                <a:latin typeface="Calibri"/>
                <a:cs typeface="Calibri"/>
              </a:rPr>
              <a:t>planeeri, mis platvormi ja programmeerimise keelt rakendan</a:t>
            </a:r>
            <a:br>
              <a:rPr lang="en-CA" sz="1800">
                <a:solidFill>
                  <a:srgbClr val="000000"/>
                </a:solidFill>
                <a:latin typeface="Times New Roman"/>
              </a:rPr>
            </a:br>
            <a:r>
              <a:rPr lang="en-CA" sz="1800">
                <a:solidFill>
                  <a:srgbClr val="000000"/>
                </a:solidFill>
                <a:latin typeface="Calibri"/>
                <a:cs typeface="Calibri"/>
              </a:rPr>
              <a:t>Näiteks PHP ja My SQL, …</a:t>
            </a:r>
          </a:p>
          <a:p>
            <a:pPr>
              <a:lnSpc>
                <a:spcPts val="220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20800" y="3771900"/>
            <a:ext cx="93726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  Monitoorimine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25600" y="4127500"/>
            <a:ext cx="90678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Calibri"/>
                <a:cs typeface="Calibri"/>
              </a:rPr>
              <a:t>planeeri, kuidas töid jälgin ja aru annan - näiteks Trac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20800" y="4419600"/>
            <a:ext cx="93726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  Dokumenteerimine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625600" y="4749800"/>
            <a:ext cx="9067800" cy="647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CA" sz="1800">
                <a:solidFill>
                  <a:srgbClr val="000000"/>
                </a:solidFill>
                <a:latin typeface="Calibri"/>
                <a:cs typeface="Calibri"/>
              </a:rPr>
              <a:t>planeeri, kuidas protsessi ning tulemust dokumenteerin</a:t>
            </a:r>
            <a:br>
              <a:rPr lang="en-CA" sz="1800">
                <a:solidFill>
                  <a:srgbClr val="000000"/>
                </a:solidFill>
                <a:latin typeface="Times New Roman"/>
              </a:rPr>
            </a:br>
            <a:r>
              <a:rPr lang="en-CA" sz="1800">
                <a:solidFill>
                  <a:srgbClr val="000000"/>
                </a:solidFill>
                <a:latin typeface="Calibri"/>
                <a:cs typeface="Calibri"/>
              </a:rPr>
              <a:t>näiteks Wiki tulemuste jaoks ja Blogi protsessi jaoks</a:t>
            </a:r>
          </a:p>
          <a:p>
            <a:pPr>
              <a:lnSpc>
                <a:spcPts val="220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20800" y="5334000"/>
            <a:ext cx="93726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  Hindamine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625600" y="5664200"/>
            <a:ext cx="9067800" cy="647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CA" sz="1800">
                <a:solidFill>
                  <a:srgbClr val="000000"/>
                </a:solidFill>
                <a:latin typeface="Calibri"/>
                <a:cs typeface="Calibri"/>
              </a:rPr>
              <a:t>planeeri, kuidas tes2n koodi ja lõpptulemust, kogun kasutajate arvamust</a:t>
            </a:r>
            <a:br>
              <a:rPr lang="en-CA" sz="1800">
                <a:solidFill>
                  <a:srgbClr val="000000"/>
                </a:solidFill>
                <a:latin typeface="Times New Roman"/>
              </a:rPr>
            </a:br>
            <a:r>
              <a:rPr lang="en-CA" sz="1800">
                <a:solidFill>
                  <a:srgbClr val="000000"/>
                </a:solidFill>
                <a:latin typeface="Calibri"/>
                <a:cs typeface="Calibri"/>
              </a:rPr>
              <a:t>näiteks ... küsitlus</a:t>
            </a:r>
          </a:p>
          <a:p>
            <a:pPr>
              <a:lnSpc>
                <a:spcPts val="220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320800" y="6248400"/>
            <a:ext cx="93726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Arial"/>
                <a:cs typeface="Arial"/>
              </a:rPr>
              <a:t>• </a:t>
            </a:r>
            <a:r>
              <a:rPr lang="en-CA" sz="2400">
                <a:solidFill>
                  <a:srgbClr val="000000"/>
                </a:solidFill>
                <a:latin typeface="Calibri"/>
                <a:cs typeface="Calibri"/>
              </a:rPr>
              <a:t>  Järeldused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625600" y="6604000"/>
            <a:ext cx="90678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960"/>
              </a:lnSpc>
            </a:pPr>
            <a:r>
              <a:rPr lang="en-CA" sz="1800">
                <a:solidFill>
                  <a:srgbClr val="000000"/>
                </a:solidFill>
                <a:latin typeface="Calibri"/>
                <a:cs typeface="Calibri"/>
              </a:rPr>
              <a:t>planeerin, millist teavet uurimuse käigus soovin luua</a:t>
            </a:r>
          </a:p>
          <a:p>
            <a:pPr>
              <a:lnSpc>
                <a:spcPts val="196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625600" y="6870700"/>
            <a:ext cx="90678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Calibri"/>
                <a:cs typeface="Calibri"/>
              </a:rPr>
              <a:t>Näiteks: mõistete sõnas2k, mudelid, soovitused meetodite rakendamiseks, ...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306</Words>
  <Application>Microsoft Office PowerPoint</Application>
  <PresentationFormat>Kohandatud</PresentationFormat>
  <Paragraphs>140</Paragraphs>
  <Slides>22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4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Bold</vt:lpstr>
      <vt:lpstr>Times New Roman</vt:lpstr>
      <vt:lpstr>Office Theme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</vt:vector>
  </TitlesOfParts>
  <Company>Investintech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PowerPointi esitlus</dc:title>
  <dc:creator>A2E_Engine</dc:creator>
  <cp:lastModifiedBy>Alo Press</cp:lastModifiedBy>
  <cp:revision>3</cp:revision>
  <dcterms:created xsi:type="dcterms:W3CDTF">2016-09-30T15:26:04Z</dcterms:created>
  <dcterms:modified xsi:type="dcterms:W3CDTF">2016-10-01T02:46:54Z</dcterms:modified>
</cp:coreProperties>
</file>