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Lst>
  <p:notesMasterIdLst>
    <p:notesMasterId r:id="rId116"/>
  </p:notesMasterIdLst>
  <p:sldIdLst>
    <p:sldId id="256" r:id="rId5"/>
    <p:sldId id="257" r:id="rId6"/>
    <p:sldId id="464" r:id="rId7"/>
    <p:sldId id="474" r:id="rId8"/>
    <p:sldId id="465" r:id="rId9"/>
    <p:sldId id="475" r:id="rId10"/>
    <p:sldId id="476" r:id="rId11"/>
    <p:sldId id="477" r:id="rId12"/>
    <p:sldId id="478" r:id="rId13"/>
    <p:sldId id="472" r:id="rId14"/>
    <p:sldId id="473" r:id="rId15"/>
    <p:sldId id="467" r:id="rId16"/>
    <p:sldId id="480" r:id="rId17"/>
    <p:sldId id="544" r:id="rId18"/>
    <p:sldId id="479" r:id="rId19"/>
    <p:sldId id="481" r:id="rId20"/>
    <p:sldId id="482" r:id="rId21"/>
    <p:sldId id="483" r:id="rId22"/>
    <p:sldId id="484" r:id="rId23"/>
    <p:sldId id="485" r:id="rId24"/>
    <p:sldId id="462" r:id="rId25"/>
    <p:sldId id="546" r:id="rId26"/>
    <p:sldId id="548" r:id="rId27"/>
    <p:sldId id="547" r:id="rId28"/>
    <p:sldId id="549" r:id="rId29"/>
    <p:sldId id="550" r:id="rId30"/>
    <p:sldId id="551" r:id="rId31"/>
    <p:sldId id="552" r:id="rId32"/>
    <p:sldId id="553" r:id="rId33"/>
    <p:sldId id="463" r:id="rId34"/>
    <p:sldId id="545" r:id="rId35"/>
    <p:sldId id="554" r:id="rId36"/>
    <p:sldId id="564" r:id="rId37"/>
    <p:sldId id="555" r:id="rId38"/>
    <p:sldId id="557" r:id="rId39"/>
    <p:sldId id="558" r:id="rId40"/>
    <p:sldId id="559" r:id="rId41"/>
    <p:sldId id="556" r:id="rId42"/>
    <p:sldId id="560" r:id="rId43"/>
    <p:sldId id="563" r:id="rId44"/>
    <p:sldId id="561" r:id="rId45"/>
    <p:sldId id="562" r:id="rId46"/>
    <p:sldId id="262" r:id="rId47"/>
    <p:sldId id="292" r:id="rId48"/>
    <p:sldId id="486" r:id="rId49"/>
    <p:sldId id="375" r:id="rId50"/>
    <p:sldId id="488" r:id="rId51"/>
    <p:sldId id="489" r:id="rId52"/>
    <p:sldId id="508" r:id="rId53"/>
    <p:sldId id="487" r:id="rId54"/>
    <p:sldId id="491" r:id="rId55"/>
    <p:sldId id="493" r:id="rId56"/>
    <p:sldId id="492" r:id="rId57"/>
    <p:sldId id="494" r:id="rId58"/>
    <p:sldId id="507" r:id="rId59"/>
    <p:sldId id="495" r:id="rId60"/>
    <p:sldId id="496" r:id="rId61"/>
    <p:sldId id="497" r:id="rId62"/>
    <p:sldId id="498" r:id="rId63"/>
    <p:sldId id="499" r:id="rId64"/>
    <p:sldId id="500" r:id="rId65"/>
    <p:sldId id="501" r:id="rId66"/>
    <p:sldId id="502" r:id="rId67"/>
    <p:sldId id="509" r:id="rId68"/>
    <p:sldId id="510" r:id="rId69"/>
    <p:sldId id="514" r:id="rId70"/>
    <p:sldId id="512" r:id="rId71"/>
    <p:sldId id="513" r:id="rId72"/>
    <p:sldId id="511" r:id="rId73"/>
    <p:sldId id="506" r:id="rId74"/>
    <p:sldId id="505" r:id="rId75"/>
    <p:sldId id="515" r:id="rId76"/>
    <p:sldId id="516" r:id="rId77"/>
    <p:sldId id="517" r:id="rId78"/>
    <p:sldId id="518" r:id="rId79"/>
    <p:sldId id="519" r:id="rId80"/>
    <p:sldId id="520" r:id="rId81"/>
    <p:sldId id="524" r:id="rId82"/>
    <p:sldId id="521" r:id="rId83"/>
    <p:sldId id="525" r:id="rId84"/>
    <p:sldId id="522" r:id="rId85"/>
    <p:sldId id="523" r:id="rId86"/>
    <p:sldId id="526" r:id="rId87"/>
    <p:sldId id="527" r:id="rId88"/>
    <p:sldId id="528" r:id="rId89"/>
    <p:sldId id="529" r:id="rId90"/>
    <p:sldId id="530" r:id="rId91"/>
    <p:sldId id="531" r:id="rId92"/>
    <p:sldId id="532" r:id="rId93"/>
    <p:sldId id="331" r:id="rId94"/>
    <p:sldId id="334" r:id="rId95"/>
    <p:sldId id="342" r:id="rId96"/>
    <p:sldId id="343" r:id="rId97"/>
    <p:sldId id="344" r:id="rId98"/>
    <p:sldId id="534" r:id="rId99"/>
    <p:sldId id="533" r:id="rId100"/>
    <p:sldId id="535" r:id="rId101"/>
    <p:sldId id="536" r:id="rId102"/>
    <p:sldId id="537" r:id="rId103"/>
    <p:sldId id="539" r:id="rId104"/>
    <p:sldId id="540" r:id="rId105"/>
    <p:sldId id="541" r:id="rId106"/>
    <p:sldId id="415" r:id="rId107"/>
    <p:sldId id="393" r:id="rId108"/>
    <p:sldId id="433" r:id="rId109"/>
    <p:sldId id="436" r:id="rId110"/>
    <p:sldId id="460" r:id="rId111"/>
    <p:sldId id="457" r:id="rId112"/>
    <p:sldId id="542" r:id="rId113"/>
    <p:sldId id="543" r:id="rId114"/>
    <p:sldId id="461" r:id="rId1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Keskmine laa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04" autoAdjust="0"/>
    <p:restoredTop sz="91246" autoAdjust="0"/>
  </p:normalViewPr>
  <p:slideViewPr>
    <p:cSldViewPr snapToGrid="0">
      <p:cViewPr varScale="1">
        <p:scale>
          <a:sx n="82" d="100"/>
          <a:sy n="82" d="100"/>
        </p:scale>
        <p:origin x="9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slide" Target="slides/slide11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EC130-92B7-4187-AD52-F450121AE8AF}" type="datetimeFigureOut">
              <a:rPr lang="et-EE" smtClean="0"/>
              <a:t>25.11.2016</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7F159-4475-4C17-8959-BE84A0BC2867}" type="slidenum">
              <a:rPr lang="et-EE" smtClean="0"/>
              <a:t>‹#›</a:t>
            </a:fld>
            <a:endParaRPr lang="et-E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Hofstede's_cultural_dimensions_theory#cite_note-IACCP-6" TargetMode="External"/><Relationship Id="rId2" Type="http://schemas.openxmlformats.org/officeDocument/2006/relationships/slide" Target="../slides/slide100.xml"/><Relationship Id="rId1" Type="http://schemas.openxmlformats.org/officeDocument/2006/relationships/notesMaster" Target="../notesMasters/notesMaster1.xml"/><Relationship Id="rId4" Type="http://schemas.openxmlformats.org/officeDocument/2006/relationships/hyperlink" Target="https://en.wikipedia.org/wiki/Hofstede's_cultural_dimensions_theory#cite_note-OffSite-7"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Hofstede's_cultural_dimensions_theory#cite_note-IACCP-6"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s://en.wikipedia.org/wiki/Hofstede's_cultural_dimensions_theory#cite_note-OffSite-7"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Hofstede's_cultural_dimensions_theory#cite_note-IACCP-6" TargetMode="External"/><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hyperlink" Target="https://en.wikipedia.org/wiki/Hofstede's_cultural_dimensions_theory#cite_note-OffSite-7"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Usability" TargetMode="External"/><Relationship Id="rId7" Type="http://schemas.openxmlformats.org/officeDocument/2006/relationships/hyperlink" Target="https://en.wikipedia.org/wiki/Tree_testing#cite_note-CBC_article-1"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en.wikipedia.org/wiki/Card_sorting#Reverse_card_sorting" TargetMode="External"/><Relationship Id="rId5" Type="http://schemas.openxmlformats.org/officeDocument/2006/relationships/hyperlink" Target="https://en.wikipedia.org/wiki/Website" TargetMode="External"/><Relationship Id="rId4" Type="http://schemas.openxmlformats.org/officeDocument/2006/relationships/hyperlink" Target="https://en.wikipedia.org/wiki/Findabilit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Hofstede's_cultural_dimensions_theory#cite_note-IACCP-6"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Korduvate sisuplokkide vahele jätmise võimalus (edukriteerium 2.4.1) Veebilehel peab olema mehhanism, mis võimaldab jätta vahele korduvaid sisuplokke ning liikuda põhisisu juurde. Selline mehhanism tuvastati ainult väikesel osal veebilehtedel; valdaval enamusel ei olnud lehe põhisisu WCAG 2.0 nõuete kontekstis tuvastatav, mis tekitab probleeme lehe kasutamisel ekraanilugejatega. Samas on selle edukriteeriumi täitmine võrreldes viimaste uuringutega aga paranenud – kui 2013 täitis nõude ainult 4 veebilehekülge, siis sellel aastal on see number neljakordistunud. Nende hulgas paistavad kõige enam silma ministeeriumite koduleheküljed. </a:t>
            </a:r>
          </a:p>
          <a:p>
            <a:r>
              <a:rPr lang="et-EE" dirty="0"/>
              <a:t>2. Korrektse HTML märgendikeele kasutamine (edukriteerium 4.1.1) Korrektse HTML märgendkeele kasutamine on vajalik selleks, et nii puuetega inimeste abivahendid kui ka kõik </a:t>
            </a:r>
            <a:r>
              <a:rPr lang="et-EE" dirty="0" err="1"/>
              <a:t>veebilehitsejad</a:t>
            </a:r>
            <a:r>
              <a:rPr lang="et-EE" dirty="0"/>
              <a:t> saaksid 24 veebilehtede sisu paremini esitada. Võrreldes eelmise uuringuga ei ole valitsusportaali kasutuselevõtt parandanud valitsusasutuse korrektse HTML märgendkeele kasutamist. Ligi 53% valitsusasutusest ja 92% kohalike omavalituste veebilehtedest oli W3C HTML märgendkeele testimise vahendi järgi ebakorrektse HTML-iga. </a:t>
            </a:r>
          </a:p>
          <a:p>
            <a:r>
              <a:rPr lang="et-EE" dirty="0"/>
              <a:t>3. Veebilehtede kontrastsus (miinimumnõue) (edukriteerium 1.4.3) Veebilehtedel peavad tekst ja sisu olema piisavalt kontrastsed, et puuetega inimestel oleks lihtne teksti taustast eristada. Veebipõhiste töövahenditega testimisel selgus, et üle pooltel testitud veebilehtedest ei olnud teksti- ja taustavärvi kontrastsus piisav. </a:t>
            </a:r>
          </a:p>
          <a:p>
            <a:r>
              <a:rPr lang="et-EE" dirty="0"/>
              <a:t>4. Piltide esitus veebilehtedel (edukriteerium 1.1.1) Pildiinfo esitamiseks veebilehel tuleb sellele välja pakkuda </a:t>
            </a:r>
            <a:r>
              <a:rPr lang="et-EE" dirty="0" err="1"/>
              <a:t>tekstiline</a:t>
            </a:r>
            <a:r>
              <a:rPr lang="et-EE" dirty="0"/>
              <a:t> alternatiiv. Paljudel testitud veebilehtedel puudus lisatud piltidel HTML-i atribuudis selgitav tekst (vt 4.1.2 „HTML-i tüüpprobleemid“ nr 2). Samuti puudus piltidel kujutatud infot selgitav tekst, mis oleks alternatiivlahendus HTML-i atribuudi kasutamisele. </a:t>
            </a:r>
          </a:p>
          <a:p>
            <a:r>
              <a:rPr lang="et-EE" dirty="0"/>
              <a:t>5. Täiendavad sildid või selgitused (edukriteerium 3.3.2) Kui veebilehel on vajalik kasutajasisend, siis tuleb lisada kasutusmugavuse tõstmiseks ka täiendavad sildid või selgitused, mis peavad olema sisulised, üheselt arusaadavad, võimalikult lühikesed, andma edasi informatsiooni andmete formaadi kohta ning kasutama teksti, mitte visuaalseid infokanaleid.</a:t>
            </a:r>
            <a:endParaRPr lang="et-EE" dirty="0"/>
          </a:p>
        </p:txBody>
      </p:sp>
      <p:sp>
        <p:nvSpPr>
          <p:cNvPr id="4" name="Slaidinumbri kohatäide 3"/>
          <p:cNvSpPr>
            <a:spLocks noGrp="1"/>
          </p:cNvSpPr>
          <p:nvPr>
            <p:ph type="sldNum" sz="quarter" idx="10"/>
          </p:nvPr>
        </p:nvSpPr>
        <p:spPr/>
        <p:txBody>
          <a:bodyPr/>
          <a:lstStyle/>
          <a:p>
            <a:fld id="{9907F159-4475-4C17-8959-BE84A0BC2867}" type="slidenum">
              <a:rPr lang="et-EE" smtClean="0"/>
              <a:t>20</a:t>
            </a:fld>
            <a:endParaRPr lang="et-EE"/>
          </a:p>
        </p:txBody>
      </p:sp>
    </p:spTree>
    <p:extLst>
      <p:ext uri="{BB962C8B-B14F-4D97-AF65-F5344CB8AC3E}">
        <p14:creationId xmlns:p14="http://schemas.microsoft.com/office/powerpoint/2010/main" val="2657207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sz="1200" b="0" i="0" kern="1200" dirty="0">
                <a:solidFill>
                  <a:schemeClr val="tx1"/>
                </a:solidFill>
                <a:effectLst/>
                <a:latin typeface="+mn-lt"/>
                <a:ea typeface="+mn-ea"/>
                <a:cs typeface="+mn-cs"/>
              </a:rPr>
              <a:t>In this dimension, masculinity is defined as “a preference in society for achievement, heroism, assertiveness and material rewards for success.” Its counterpart represents “a preference for cooperation, modesty, caring for the weak and quality of life.” Women in the respective societies tend to display different values. In feminine societies, they share modest and caring views equally with men. In more masculine societies, women are more emphatic and competitive, but notably less emphatic than the men. In other words, they still recognize a gap between male and female values. This dimension is frequently viewed as taboo in highly masculine societies.</a:t>
            </a:r>
            <a:r>
              <a:rPr lang="en-US" sz="1200" b="0" i="0" u="none" strike="noStrike" kern="1200" baseline="30000" dirty="0">
                <a:solidFill>
                  <a:schemeClr val="tx1"/>
                </a:solidFill>
                <a:effectLst/>
                <a:latin typeface="+mn-lt"/>
                <a:ea typeface="+mn-ea"/>
                <a:cs typeface="+mn-cs"/>
                <a:hlinkClick r:id="rId3"/>
              </a:rPr>
              <a:t>[6]</a:t>
            </a:r>
            <a:r>
              <a:rPr lang="en-US" sz="1200" b="0" i="0" u="none" strike="noStrike" kern="1200" baseline="30000" dirty="0">
                <a:solidFill>
                  <a:schemeClr val="tx1"/>
                </a:solidFill>
                <a:effectLst/>
                <a:latin typeface="+mn-lt"/>
                <a:ea typeface="+mn-ea"/>
                <a:cs typeface="+mn-cs"/>
                <a:hlinkClick r:id="rId4"/>
              </a:rPr>
              <a:t>[7]</a:t>
            </a:r>
            <a:endParaRPr lang="et-EE" dirty="0"/>
          </a:p>
        </p:txBody>
      </p:sp>
      <p:sp>
        <p:nvSpPr>
          <p:cNvPr id="4" name="Slaidinumbri kohatäide 3"/>
          <p:cNvSpPr>
            <a:spLocks noGrp="1"/>
          </p:cNvSpPr>
          <p:nvPr>
            <p:ph type="sldNum" sz="quarter" idx="10"/>
          </p:nvPr>
        </p:nvSpPr>
        <p:spPr/>
        <p:txBody>
          <a:bodyPr/>
          <a:lstStyle/>
          <a:p>
            <a:fld id="{9907F159-4475-4C17-8959-BE84A0BC2867}" type="slidenum">
              <a:rPr lang="et-EE" smtClean="0"/>
              <a:t>100</a:t>
            </a:fld>
            <a:endParaRPr lang="et-EE"/>
          </a:p>
        </p:txBody>
      </p:sp>
    </p:spTree>
    <p:extLst>
      <p:ext uri="{BB962C8B-B14F-4D97-AF65-F5344CB8AC3E}">
        <p14:creationId xmlns:p14="http://schemas.microsoft.com/office/powerpoint/2010/main" val="1268221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sz="1200" b="0" i="0" kern="1200" dirty="0">
                <a:solidFill>
                  <a:schemeClr val="tx1"/>
                </a:solidFill>
                <a:effectLst/>
                <a:latin typeface="+mn-lt"/>
                <a:ea typeface="+mn-ea"/>
                <a:cs typeface="+mn-cs"/>
              </a:rPr>
              <a:t>This dimension associates the connection of the past with the current and future actions/challenges. A lower degree of this index (short-term) indicates that traditions are honored and kept, while steadfastness is valued. Societies with a high degree in this index (long-term) views adaptation and circumstantial, pragmatic problem-solving as a necessity. A poor country that is short-term oriented usually has little to no economic development, while long-term oriented countries continue to develop to a point.</a:t>
            </a:r>
            <a:r>
              <a:rPr lang="en-US" sz="1200" b="0" i="0" u="none" strike="noStrike" kern="1200" baseline="30000" dirty="0">
                <a:solidFill>
                  <a:schemeClr val="tx1"/>
                </a:solidFill>
                <a:effectLst/>
                <a:latin typeface="+mn-lt"/>
                <a:ea typeface="+mn-ea"/>
                <a:cs typeface="+mn-cs"/>
                <a:hlinkClick r:id="rId3"/>
              </a:rPr>
              <a:t>[6]</a:t>
            </a:r>
            <a:r>
              <a:rPr lang="en-US" sz="1200" b="0" i="0" u="none" strike="noStrike" kern="1200" baseline="30000" dirty="0">
                <a:solidFill>
                  <a:schemeClr val="tx1"/>
                </a:solidFill>
                <a:effectLst/>
                <a:latin typeface="+mn-lt"/>
                <a:ea typeface="+mn-ea"/>
                <a:cs typeface="+mn-cs"/>
                <a:hlinkClick r:id="rId4"/>
              </a:rPr>
              <a:t>[7]</a:t>
            </a:r>
            <a:endParaRPr lang="et-EE" dirty="0"/>
          </a:p>
        </p:txBody>
      </p:sp>
      <p:sp>
        <p:nvSpPr>
          <p:cNvPr id="4" name="Slaidinumbri kohatäide 3"/>
          <p:cNvSpPr>
            <a:spLocks noGrp="1"/>
          </p:cNvSpPr>
          <p:nvPr>
            <p:ph type="sldNum" sz="quarter" idx="10"/>
          </p:nvPr>
        </p:nvSpPr>
        <p:spPr/>
        <p:txBody>
          <a:bodyPr/>
          <a:lstStyle/>
          <a:p>
            <a:fld id="{9907F159-4475-4C17-8959-BE84A0BC2867}" type="slidenum">
              <a:rPr lang="et-EE" smtClean="0"/>
              <a:t>101</a:t>
            </a:fld>
            <a:endParaRPr lang="et-EE"/>
          </a:p>
        </p:txBody>
      </p:sp>
    </p:spTree>
    <p:extLst>
      <p:ext uri="{BB962C8B-B14F-4D97-AF65-F5344CB8AC3E}">
        <p14:creationId xmlns:p14="http://schemas.microsoft.com/office/powerpoint/2010/main" val="3212437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sz="1200" b="0" i="0" kern="1200" dirty="0">
                <a:solidFill>
                  <a:schemeClr val="tx1"/>
                </a:solidFill>
                <a:effectLst/>
                <a:latin typeface="+mn-lt"/>
                <a:ea typeface="+mn-ea"/>
                <a:cs typeface="+mn-cs"/>
              </a:rPr>
              <a:t>This dimension is essentially a measure of happiness; whether or not simple joys are fulfilled. Indulgence is defined as “a society that allows relatively free gratification of basic and natural human desires related to enjoying life and having fun.” Its counterpart is defined as “a society that controls gratification of needs and regulates it by means of strict social norms.” Indulgent societies believe themselves to be in control of their own life and emotions; restrained societies believe other factors dictate their life and emotions.</a:t>
            </a:r>
            <a:r>
              <a:rPr lang="en-US" sz="1200" b="0" i="0" u="none" strike="noStrike" kern="1200" baseline="30000" dirty="0">
                <a:solidFill>
                  <a:schemeClr val="tx1"/>
                </a:solidFill>
                <a:effectLst/>
                <a:latin typeface="+mn-lt"/>
                <a:ea typeface="+mn-ea"/>
                <a:cs typeface="+mn-cs"/>
                <a:hlinkClick r:id="rId3"/>
              </a:rPr>
              <a:t>[6]</a:t>
            </a:r>
            <a:r>
              <a:rPr lang="en-US" sz="1200" b="0" i="0" u="none" strike="noStrike" kern="1200" baseline="30000" dirty="0">
                <a:solidFill>
                  <a:schemeClr val="tx1"/>
                </a:solidFill>
                <a:effectLst/>
                <a:latin typeface="+mn-lt"/>
                <a:ea typeface="+mn-ea"/>
                <a:cs typeface="+mn-cs"/>
                <a:hlinkClick r:id="rId4"/>
              </a:rPr>
              <a:t>[7]</a:t>
            </a:r>
            <a:endParaRPr lang="et-EE" dirty="0"/>
          </a:p>
        </p:txBody>
      </p:sp>
      <p:sp>
        <p:nvSpPr>
          <p:cNvPr id="4" name="Slaidinumbri kohatäide 3"/>
          <p:cNvSpPr>
            <a:spLocks noGrp="1"/>
          </p:cNvSpPr>
          <p:nvPr>
            <p:ph type="sldNum" sz="quarter" idx="10"/>
          </p:nvPr>
        </p:nvSpPr>
        <p:spPr/>
        <p:txBody>
          <a:bodyPr/>
          <a:lstStyle/>
          <a:p>
            <a:fld id="{9907F159-4475-4C17-8959-BE84A0BC2867}" type="slidenum">
              <a:rPr lang="et-EE" smtClean="0"/>
              <a:t>102</a:t>
            </a:fld>
            <a:endParaRPr lang="et-EE"/>
          </a:p>
        </p:txBody>
      </p:sp>
    </p:spTree>
    <p:extLst>
      <p:ext uri="{BB962C8B-B14F-4D97-AF65-F5344CB8AC3E}">
        <p14:creationId xmlns:p14="http://schemas.microsoft.com/office/powerpoint/2010/main" val="4222631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Rakuten.co.jp</a:t>
            </a:r>
          </a:p>
        </p:txBody>
      </p:sp>
      <p:sp>
        <p:nvSpPr>
          <p:cNvPr id="4" name="Slaidinumbri kohatäide 3"/>
          <p:cNvSpPr>
            <a:spLocks noGrp="1"/>
          </p:cNvSpPr>
          <p:nvPr>
            <p:ph type="sldNum" sz="quarter" idx="10"/>
          </p:nvPr>
        </p:nvSpPr>
        <p:spPr/>
        <p:txBody>
          <a:bodyPr/>
          <a:lstStyle/>
          <a:p>
            <a:fld id="{9907F159-4475-4C17-8959-BE84A0BC2867}" type="slidenum">
              <a:rPr lang="et-EE" smtClean="0"/>
              <a:t>104</a:t>
            </a:fld>
            <a:endParaRPr lang="et-EE"/>
          </a:p>
        </p:txBody>
      </p:sp>
    </p:spTree>
    <p:extLst>
      <p:ext uri="{BB962C8B-B14F-4D97-AF65-F5344CB8AC3E}">
        <p14:creationId xmlns:p14="http://schemas.microsoft.com/office/powerpoint/2010/main" val="2329615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https://www.youtube.com/watch?v=hWc0Fd2AS3s</a:t>
            </a:r>
          </a:p>
        </p:txBody>
      </p:sp>
      <p:sp>
        <p:nvSpPr>
          <p:cNvPr id="4" name="Slaidinumbri kohatäide 3"/>
          <p:cNvSpPr>
            <a:spLocks noGrp="1"/>
          </p:cNvSpPr>
          <p:nvPr>
            <p:ph type="sldNum" sz="quarter" idx="10"/>
          </p:nvPr>
        </p:nvSpPr>
        <p:spPr/>
        <p:txBody>
          <a:bodyPr/>
          <a:lstStyle/>
          <a:p>
            <a:fld id="{A5438CAF-9FC6-4751-9683-A406FCA49963}" type="slidenum">
              <a:rPr lang="et-EE" smtClean="0"/>
              <a:t>46</a:t>
            </a:fld>
            <a:endParaRPr lang="et-EE"/>
          </a:p>
        </p:txBody>
      </p:sp>
    </p:spTree>
    <p:extLst>
      <p:ext uri="{BB962C8B-B14F-4D97-AF65-F5344CB8AC3E}">
        <p14:creationId xmlns:p14="http://schemas.microsoft.com/office/powerpoint/2010/main" val="3785418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err="1"/>
              <a:t>Tuleneb</a:t>
            </a:r>
            <a:r>
              <a:rPr lang="de-DE"/>
              <a:t> </a:t>
            </a:r>
            <a:r>
              <a:rPr lang="de-DE" err="1"/>
              <a:t>filmitööstusest</a:t>
            </a:r>
            <a:r>
              <a:rPr lang="de-DE"/>
              <a:t> (1930-ndatel </a:t>
            </a:r>
            <a:r>
              <a:rPr lang="de-DE" err="1"/>
              <a:t>leiutatud</a:t>
            </a:r>
            <a:r>
              <a:rPr lang="de-DE"/>
              <a:t> </a:t>
            </a:r>
            <a:r>
              <a:rPr lang="de-DE" err="1"/>
              <a:t>väidetavalt</a:t>
            </a:r>
            <a:r>
              <a:rPr lang="de-DE"/>
              <a:t> Walt Disney)</a:t>
            </a:r>
            <a:endParaRPr lang="et-EE"/>
          </a:p>
        </p:txBody>
      </p:sp>
      <p:sp>
        <p:nvSpPr>
          <p:cNvPr id="4" name="Slide Number Placeholder 3"/>
          <p:cNvSpPr>
            <a:spLocks noGrp="1"/>
          </p:cNvSpPr>
          <p:nvPr>
            <p:ph type="sldNum" sz="quarter" idx="10"/>
          </p:nvPr>
        </p:nvSpPr>
        <p:spPr/>
        <p:txBody>
          <a:bodyPr/>
          <a:lstStyle/>
          <a:p>
            <a:fld id="{9907F159-4475-4C17-8959-BE84A0BC2867}" type="slidenum">
              <a:rPr lang="et-EE" smtClean="0"/>
              <a:t>64</a:t>
            </a:fld>
            <a:endParaRPr lang="et-EE"/>
          </a:p>
        </p:txBody>
      </p:sp>
    </p:spTree>
    <p:extLst>
      <p:ext uri="{BB962C8B-B14F-4D97-AF65-F5344CB8AC3E}">
        <p14:creationId xmlns:p14="http://schemas.microsoft.com/office/powerpoint/2010/main" val="1452219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07F159-4475-4C17-8959-BE84A0BC2867}" type="slidenum">
              <a:rPr lang="et-EE" smtClean="0"/>
              <a:t>65</a:t>
            </a:fld>
            <a:endParaRPr lang="et-EE"/>
          </a:p>
        </p:txBody>
      </p:sp>
    </p:spTree>
    <p:extLst>
      <p:ext uri="{BB962C8B-B14F-4D97-AF65-F5344CB8AC3E}">
        <p14:creationId xmlns:p14="http://schemas.microsoft.com/office/powerpoint/2010/main" val="3009816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t-EE"/>
              <a:t>http://www.itcollege.ee/wp-content/uploads/Veebikeskkonna_kasutajasobralikuks_muutmine_II_HS_03102011.pdf</a:t>
            </a:r>
          </a:p>
        </p:txBody>
      </p:sp>
      <p:sp>
        <p:nvSpPr>
          <p:cNvPr id="4" name="Slide Number Placeholder 3"/>
          <p:cNvSpPr>
            <a:spLocks noGrp="1"/>
          </p:cNvSpPr>
          <p:nvPr>
            <p:ph type="sldNum" sz="quarter" idx="10"/>
          </p:nvPr>
        </p:nvSpPr>
        <p:spPr/>
        <p:txBody>
          <a:bodyPr/>
          <a:lstStyle/>
          <a:p>
            <a:fld id="{9907F159-4475-4C17-8959-BE84A0BC2867}" type="slidenum">
              <a:rPr lang="et-EE" smtClean="0"/>
              <a:t>66</a:t>
            </a:fld>
            <a:endParaRPr lang="et-EE"/>
          </a:p>
        </p:txBody>
      </p:sp>
    </p:spTree>
    <p:extLst>
      <p:ext uri="{BB962C8B-B14F-4D97-AF65-F5344CB8AC3E}">
        <p14:creationId xmlns:p14="http://schemas.microsoft.com/office/powerpoint/2010/main" val="180554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Tree testing</a:t>
            </a:r>
            <a:r>
              <a:rPr lang="en-US" sz="1200" b="0" i="0" kern="1200">
                <a:solidFill>
                  <a:schemeClr val="tx1"/>
                </a:solidFill>
                <a:effectLst/>
                <a:latin typeface="+mn-lt"/>
                <a:ea typeface="+mn-ea"/>
                <a:cs typeface="+mn-cs"/>
              </a:rPr>
              <a:t> is a </a:t>
            </a:r>
            <a:r>
              <a:rPr lang="en-US" sz="1200" b="0" i="0" u="none" strike="noStrike" kern="1200">
                <a:solidFill>
                  <a:schemeClr val="tx1"/>
                </a:solidFill>
                <a:effectLst/>
                <a:latin typeface="+mn-lt"/>
                <a:ea typeface="+mn-ea"/>
                <a:cs typeface="+mn-cs"/>
                <a:hlinkClick r:id="rId3" tooltip="Usability"/>
              </a:rPr>
              <a:t>usability</a:t>
            </a:r>
            <a:r>
              <a:rPr lang="en-US" sz="1200" b="0" i="0" kern="1200">
                <a:solidFill>
                  <a:schemeClr val="tx1"/>
                </a:solidFill>
                <a:effectLst/>
                <a:latin typeface="+mn-lt"/>
                <a:ea typeface="+mn-ea"/>
                <a:cs typeface="+mn-cs"/>
              </a:rPr>
              <a:t> technique for evaluating the </a:t>
            </a:r>
            <a:r>
              <a:rPr lang="en-US" sz="1200" b="0" i="0" u="none" strike="noStrike" kern="1200">
                <a:solidFill>
                  <a:schemeClr val="tx1"/>
                </a:solidFill>
                <a:effectLst/>
                <a:latin typeface="+mn-lt"/>
                <a:ea typeface="+mn-ea"/>
                <a:cs typeface="+mn-cs"/>
                <a:hlinkClick r:id="rId4" tooltip="Findability"/>
              </a:rPr>
              <a:t>findability</a:t>
            </a:r>
            <a:r>
              <a:rPr lang="en-US" sz="1200" b="0" i="0" kern="1200">
                <a:solidFill>
                  <a:schemeClr val="tx1"/>
                </a:solidFill>
                <a:effectLst/>
                <a:latin typeface="+mn-lt"/>
                <a:ea typeface="+mn-ea"/>
                <a:cs typeface="+mn-cs"/>
              </a:rPr>
              <a:t> of topics in a </a:t>
            </a:r>
            <a:r>
              <a:rPr lang="en-US" sz="1200" b="0" i="0" u="none" strike="noStrike" kern="1200">
                <a:solidFill>
                  <a:schemeClr val="tx1"/>
                </a:solidFill>
                <a:effectLst/>
                <a:latin typeface="+mn-lt"/>
                <a:ea typeface="+mn-ea"/>
                <a:cs typeface="+mn-cs"/>
                <a:hlinkClick r:id="rId5" tooltip="Website"/>
              </a:rPr>
              <a:t>website</a:t>
            </a:r>
            <a:r>
              <a:rPr lang="en-US" sz="1200" b="0" i="0" kern="1200">
                <a:solidFill>
                  <a:schemeClr val="tx1"/>
                </a:solidFill>
                <a:effectLst/>
                <a:latin typeface="+mn-lt"/>
                <a:ea typeface="+mn-ea"/>
                <a:cs typeface="+mn-cs"/>
              </a:rPr>
              <a:t>. It is also known as </a:t>
            </a:r>
            <a:r>
              <a:rPr lang="en-US" sz="1200" b="1" i="0" u="none" strike="noStrike" kern="1200">
                <a:solidFill>
                  <a:schemeClr val="tx1"/>
                </a:solidFill>
                <a:effectLst/>
                <a:latin typeface="+mn-lt"/>
                <a:ea typeface="+mn-ea"/>
                <a:cs typeface="+mn-cs"/>
                <a:hlinkClick r:id="rId6" tooltip="Card sorting"/>
              </a:rPr>
              <a:t>reverse card sorting</a:t>
            </a:r>
            <a:r>
              <a:rPr lang="en-US" sz="1200" b="0" i="0" kern="1200">
                <a:solidFill>
                  <a:schemeClr val="tx1"/>
                </a:solidFill>
                <a:effectLst/>
                <a:latin typeface="+mn-lt"/>
                <a:ea typeface="+mn-ea"/>
                <a:cs typeface="+mn-cs"/>
              </a:rPr>
              <a:t> or </a:t>
            </a:r>
            <a:r>
              <a:rPr lang="en-US" sz="1200" b="1" i="0" kern="1200">
                <a:solidFill>
                  <a:schemeClr val="tx1"/>
                </a:solidFill>
                <a:effectLst/>
                <a:latin typeface="+mn-lt"/>
                <a:ea typeface="+mn-ea"/>
                <a:cs typeface="+mn-cs"/>
              </a:rPr>
              <a:t>card-based classification</a:t>
            </a:r>
            <a:r>
              <a:rPr lang="en-US" sz="1200" b="0" i="0" kern="1200">
                <a:solidFill>
                  <a:schemeClr val="tx1"/>
                </a:solidFill>
                <a:effectLst/>
                <a:latin typeface="+mn-lt"/>
                <a:ea typeface="+mn-ea"/>
                <a:cs typeface="+mn-cs"/>
              </a:rPr>
              <a:t>.</a:t>
            </a:r>
            <a:r>
              <a:rPr lang="en-US" sz="1200" b="0" i="0" u="none" strike="noStrike" kern="1200" baseline="30000">
                <a:solidFill>
                  <a:schemeClr val="tx1"/>
                </a:solidFill>
                <a:effectLst/>
                <a:latin typeface="+mn-lt"/>
                <a:ea typeface="+mn-ea"/>
                <a:cs typeface="+mn-cs"/>
                <a:hlinkClick r:id="rId7"/>
              </a:rPr>
              <a:t>[1]</a:t>
            </a:r>
            <a:endParaRPr lang="et-EE" sz="1200" b="0" i="0" u="none" strike="noStrike" kern="1200" baseline="30000">
              <a:solidFill>
                <a:schemeClr val="tx1"/>
              </a:solidFill>
              <a:effectLst/>
              <a:latin typeface="+mn-lt"/>
              <a:ea typeface="+mn-ea"/>
              <a:cs typeface="+mn-cs"/>
            </a:endParaRPr>
          </a:p>
          <a:p>
            <a:r>
              <a:rPr lang="et-EE"/>
              <a:t>https://en.wikipedia.org/wiki/Tree_testing </a:t>
            </a:r>
          </a:p>
        </p:txBody>
      </p:sp>
      <p:sp>
        <p:nvSpPr>
          <p:cNvPr id="4" name="Slide Number Placeholder 3"/>
          <p:cNvSpPr>
            <a:spLocks noGrp="1"/>
          </p:cNvSpPr>
          <p:nvPr>
            <p:ph type="sldNum" sz="quarter" idx="10"/>
          </p:nvPr>
        </p:nvSpPr>
        <p:spPr/>
        <p:txBody>
          <a:bodyPr/>
          <a:lstStyle/>
          <a:p>
            <a:fld id="{9907F159-4475-4C17-8959-BE84A0BC2867}" type="slidenum">
              <a:rPr lang="et-EE" smtClean="0"/>
              <a:t>68</a:t>
            </a:fld>
            <a:endParaRPr lang="et-EE"/>
          </a:p>
        </p:txBody>
      </p:sp>
    </p:spTree>
    <p:extLst>
      <p:ext uri="{BB962C8B-B14F-4D97-AF65-F5344CB8AC3E}">
        <p14:creationId xmlns:p14="http://schemas.microsoft.com/office/powerpoint/2010/main" val="2634855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907F159-4475-4C17-8959-BE84A0BC2867}" type="slidenum">
              <a:rPr lang="et-EE" smtClean="0"/>
              <a:t>70</a:t>
            </a:fld>
            <a:endParaRPr lang="et-EE"/>
          </a:p>
        </p:txBody>
      </p:sp>
    </p:spTree>
    <p:extLst>
      <p:ext uri="{BB962C8B-B14F-4D97-AF65-F5344CB8AC3E}">
        <p14:creationId xmlns:p14="http://schemas.microsoft.com/office/powerpoint/2010/main" val="1053955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907F159-4475-4C17-8959-BE84A0BC2867}" type="slidenum">
              <a:rPr lang="et-EE" smtClean="0"/>
              <a:t>71</a:t>
            </a:fld>
            <a:endParaRPr lang="et-EE"/>
          </a:p>
        </p:txBody>
      </p:sp>
    </p:spTree>
    <p:extLst>
      <p:ext uri="{BB962C8B-B14F-4D97-AF65-F5344CB8AC3E}">
        <p14:creationId xmlns:p14="http://schemas.microsoft.com/office/powerpoint/2010/main" val="3644719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sz="1200" b="0" i="0" kern="1200" dirty="0">
                <a:solidFill>
                  <a:schemeClr val="tx1"/>
                </a:solidFill>
                <a:effectLst/>
                <a:latin typeface="+mn-lt"/>
                <a:ea typeface="+mn-ea"/>
                <a:cs typeface="+mn-cs"/>
              </a:rPr>
              <a:t>The power distance index is defined as “the extent to which the less powerful members of organizations and institutions (like the family) accept and expect that power is distributed unequally.” In this dimension, inequality and power is perceived from the followers, or the lower level. A higher degree of the Index indicates that hierarchy is clearly established and executed in society, without doubt or reason. A lower degree of the Index signifies that people question authority and attempt to distribute power.</a:t>
            </a:r>
            <a:r>
              <a:rPr lang="en-US" sz="1200" b="0" i="0" u="none" strike="noStrike" kern="1200" baseline="30000" dirty="0">
                <a:solidFill>
                  <a:schemeClr val="tx1"/>
                </a:solidFill>
                <a:effectLst/>
                <a:latin typeface="+mn-lt"/>
                <a:ea typeface="+mn-ea"/>
                <a:cs typeface="+mn-cs"/>
                <a:hlinkClick r:id="rId3"/>
              </a:rPr>
              <a:t>[6]</a:t>
            </a:r>
            <a:endParaRPr lang="et-EE" dirty="0"/>
          </a:p>
        </p:txBody>
      </p:sp>
      <p:sp>
        <p:nvSpPr>
          <p:cNvPr id="4" name="Slaidinumbri kohatäide 3"/>
          <p:cNvSpPr>
            <a:spLocks noGrp="1"/>
          </p:cNvSpPr>
          <p:nvPr>
            <p:ph type="sldNum" sz="quarter" idx="10"/>
          </p:nvPr>
        </p:nvSpPr>
        <p:spPr/>
        <p:txBody>
          <a:bodyPr/>
          <a:lstStyle/>
          <a:p>
            <a:fld id="{9907F159-4475-4C17-8959-BE84A0BC2867}" type="slidenum">
              <a:rPr lang="et-EE" smtClean="0"/>
              <a:t>99</a:t>
            </a:fld>
            <a:endParaRPr lang="et-EE"/>
          </a:p>
        </p:txBody>
      </p:sp>
    </p:spTree>
    <p:extLst>
      <p:ext uri="{BB962C8B-B14F-4D97-AF65-F5344CB8AC3E}">
        <p14:creationId xmlns:p14="http://schemas.microsoft.com/office/powerpoint/2010/main" val="832165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dirty="0"/>
              <a:pPr/>
              <a:t>11/25/2016</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dirty="0"/>
              <a:pPr/>
              <a:t>‹#›</a:t>
            </a:fld>
            <a:endParaRPr lang="en-US"/>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11/25/2016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11/25/2016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11/25/2016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dirty="0"/>
              <a:t>11/25/2016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dirty="0"/>
              <a:t>11/25/2016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11/25/2016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11/25/2016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96DFF08F-DC6B-4601-B491-B0F83F6DD2DA}" type="datetimeFigureOut">
              <a:rPr lang="en-US" dirty="0"/>
              <a:pPr/>
              <a:t>11/25/2016</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www.rakuten.co.jp/"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0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gif"/></Relationships>
</file>

<file path=ppt/slides/_rels/slide1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mkm.ee/et/wcag-20-rakendusjuhised"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agilemanifesto.org/iso/et/manifesto.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tmp"/><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t-EE" err="1"/>
              <a:t>Kasutajakeskkne</a:t>
            </a:r>
            <a:br>
              <a:rPr lang="et-EE"/>
            </a:br>
            <a:r>
              <a:rPr lang="et-EE"/>
              <a:t>kasutajaliidese</a:t>
            </a:r>
            <a:br>
              <a:rPr lang="et-EE"/>
            </a:br>
            <a:r>
              <a:rPr lang="et-EE"/>
              <a:t>disain</a:t>
            </a:r>
          </a:p>
        </p:txBody>
      </p:sp>
      <p:sp>
        <p:nvSpPr>
          <p:cNvPr id="3" name="Subtitle 2"/>
          <p:cNvSpPr>
            <a:spLocks noGrp="1"/>
          </p:cNvSpPr>
          <p:nvPr>
            <p:ph type="subTitle" idx="1"/>
          </p:nvPr>
        </p:nvSpPr>
        <p:spPr/>
        <p:txBody>
          <a:bodyPr/>
          <a:lstStyle/>
          <a:p>
            <a:r>
              <a:rPr lang="et-EE"/>
              <a:t>Alo Press</a:t>
            </a:r>
          </a:p>
          <a:p>
            <a:r>
              <a:rPr lang="et-EE"/>
              <a:t>Tallinna Polütehnikum 2016-2017</a:t>
            </a:r>
          </a:p>
        </p:txBody>
      </p:sp>
    </p:spTree>
    <p:extLst>
      <p:ext uri="{BB962C8B-B14F-4D97-AF65-F5344CB8AC3E}">
        <p14:creationId xmlns:p14="http://schemas.microsoft.com/office/powerpoint/2010/main" val="40547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p:cNvSpPr>
            <a:spLocks noGrp="1"/>
          </p:cNvSpPr>
          <p:nvPr>
            <p:ph type="title"/>
          </p:nvPr>
        </p:nvSpPr>
        <p:spPr/>
        <p:txBody>
          <a:bodyPr>
            <a:normAutofit/>
          </a:bodyPr>
          <a:lstStyle/>
          <a:p>
            <a:r>
              <a:rPr lang="et-EE" dirty="0"/>
              <a:t>Kasutegurid kasutajale</a:t>
            </a:r>
            <a:endParaRPr lang="et-EE" dirty="0"/>
          </a:p>
        </p:txBody>
      </p:sp>
      <p:sp>
        <p:nvSpPr>
          <p:cNvPr id="5" name="Sisu kohatäide 4"/>
          <p:cNvSpPr>
            <a:spLocks noGrp="1"/>
          </p:cNvSpPr>
          <p:nvPr>
            <p:ph idx="1"/>
          </p:nvPr>
        </p:nvSpPr>
        <p:spPr/>
        <p:txBody>
          <a:bodyPr/>
          <a:lstStyle/>
          <a:p>
            <a:pPr fontAlgn="base"/>
            <a:r>
              <a:rPr lang="et-EE" dirty="0"/>
              <a:t>vajalikku informatsiooni kiiremini ja mugavamalt kätte saada</a:t>
            </a:r>
          </a:p>
          <a:p>
            <a:pPr fontAlgn="base"/>
            <a:r>
              <a:rPr lang="et-EE" dirty="0"/>
              <a:t>saada kätte informatsiooni samaväärselt teiste interneti kasutajatega</a:t>
            </a:r>
          </a:p>
          <a:p>
            <a:pPr fontAlgn="base"/>
            <a:endParaRPr lang="et-EE" dirty="0"/>
          </a:p>
          <a:p>
            <a:endParaRPr lang="et-EE" dirty="0"/>
          </a:p>
        </p:txBody>
      </p:sp>
    </p:spTree>
    <p:extLst>
      <p:ext uri="{BB962C8B-B14F-4D97-AF65-F5344CB8AC3E}">
        <p14:creationId xmlns:p14="http://schemas.microsoft.com/office/powerpoint/2010/main" val="41340903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err="1"/>
              <a:t>Masculinity</a:t>
            </a:r>
            <a:r>
              <a:rPr lang="et-EE" dirty="0"/>
              <a:t> vs. </a:t>
            </a:r>
            <a:r>
              <a:rPr lang="et-EE" dirty="0" err="1"/>
              <a:t>femininity</a:t>
            </a:r>
            <a:r>
              <a:rPr lang="et-EE" dirty="0"/>
              <a:t> (MAS)</a:t>
            </a:r>
          </a:p>
        </p:txBody>
      </p:sp>
      <p:sp>
        <p:nvSpPr>
          <p:cNvPr id="3" name="Sisu kohatäide 2"/>
          <p:cNvSpPr>
            <a:spLocks noGrp="1"/>
          </p:cNvSpPr>
          <p:nvPr>
            <p:ph idx="1"/>
          </p:nvPr>
        </p:nvSpPr>
        <p:spPr/>
        <p:txBody>
          <a:bodyPr/>
          <a:lstStyle/>
          <a:p>
            <a:endParaRPr lang="et-EE"/>
          </a:p>
        </p:txBody>
      </p:sp>
      <p:pic>
        <p:nvPicPr>
          <p:cNvPr id="18434" name="Picture 2" descr="Image result for gender ro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531" y="2717335"/>
            <a:ext cx="10051339" cy="3470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7021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n-US" dirty="0"/>
              <a:t>Long-term orientation vs. short-term orientation (LTO)</a:t>
            </a:r>
            <a:endParaRPr lang="et-EE" dirty="0"/>
          </a:p>
        </p:txBody>
      </p:sp>
      <p:sp>
        <p:nvSpPr>
          <p:cNvPr id="3" name="Sisu kohatäide 2"/>
          <p:cNvSpPr>
            <a:spLocks noGrp="1"/>
          </p:cNvSpPr>
          <p:nvPr>
            <p:ph idx="1"/>
          </p:nvPr>
        </p:nvSpPr>
        <p:spPr/>
        <p:txBody>
          <a:bodyPr/>
          <a:lstStyle/>
          <a:p>
            <a:endParaRPr lang="et-EE"/>
          </a:p>
        </p:txBody>
      </p:sp>
      <p:pic>
        <p:nvPicPr>
          <p:cNvPr id="19458" name="Picture 2" descr="Image result for turtle and the h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333" y="2058692"/>
            <a:ext cx="7368088" cy="4037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105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err="1"/>
              <a:t>Indulgence</a:t>
            </a:r>
            <a:r>
              <a:rPr lang="et-EE" dirty="0"/>
              <a:t> vs. </a:t>
            </a:r>
            <a:r>
              <a:rPr lang="et-EE" dirty="0" err="1"/>
              <a:t>restraint</a:t>
            </a:r>
            <a:r>
              <a:rPr lang="et-EE" dirty="0"/>
              <a:t> (IND)</a:t>
            </a:r>
          </a:p>
        </p:txBody>
      </p:sp>
      <p:sp>
        <p:nvSpPr>
          <p:cNvPr id="3" name="Sisu kohatäide 2"/>
          <p:cNvSpPr>
            <a:spLocks noGrp="1"/>
          </p:cNvSpPr>
          <p:nvPr>
            <p:ph idx="1"/>
          </p:nvPr>
        </p:nvSpPr>
        <p:spPr/>
        <p:txBody>
          <a:bodyPr/>
          <a:lstStyle/>
          <a:p>
            <a:endParaRPr lang="et-EE"/>
          </a:p>
        </p:txBody>
      </p:sp>
      <p:pic>
        <p:nvPicPr>
          <p:cNvPr id="20482" name="Picture 2" descr="Image result for Indulgence vs. restraint (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464" y="2387346"/>
            <a:ext cx="7773926" cy="3134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7617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p:cNvSpPr>
            <a:spLocks noGrp="1"/>
          </p:cNvSpPr>
          <p:nvPr>
            <p:ph type="title"/>
          </p:nvPr>
        </p:nvSpPr>
        <p:spPr/>
        <p:txBody>
          <a:bodyPr/>
          <a:lstStyle/>
          <a:p>
            <a:r>
              <a:rPr lang="et-EE" dirty="0"/>
              <a:t>Suurbritannia vs Prantsusmaa</a:t>
            </a:r>
          </a:p>
        </p:txBody>
      </p:sp>
      <p:sp>
        <p:nvSpPr>
          <p:cNvPr id="5" name="Sisu kohatäide 4"/>
          <p:cNvSpPr>
            <a:spLocks noGrp="1"/>
          </p:cNvSpPr>
          <p:nvPr>
            <p:ph idx="1"/>
          </p:nvPr>
        </p:nvSpPr>
        <p:spPr/>
        <p:txBody>
          <a:bodyPr/>
          <a:lstStyle/>
          <a:p>
            <a:endParaRPr lang="et-EE"/>
          </a:p>
        </p:txBody>
      </p:sp>
      <p:pic>
        <p:nvPicPr>
          <p:cNvPr id="14338" name="Picture 2" descr="http://www.smartinsights.com/wp-content/uploads/2013/08/Johnlew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817" y="1623563"/>
            <a:ext cx="8289235" cy="464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268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2050" name="Picture 2" descr="Exhibit A: Rakuten Ichib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90262"/>
            <a:ext cx="975360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1170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Värvi assotsiatsioonid</a:t>
            </a:r>
          </a:p>
        </p:txBody>
      </p:sp>
      <p:sp>
        <p:nvSpPr>
          <p:cNvPr id="3" name="Sisu kohatäide 2"/>
          <p:cNvSpPr>
            <a:spLocks noGrp="1"/>
          </p:cNvSpPr>
          <p:nvPr>
            <p:ph idx="1"/>
          </p:nvPr>
        </p:nvSpPr>
        <p:spPr/>
        <p:txBody>
          <a:bodyPr/>
          <a:lstStyle/>
          <a:p>
            <a:pPr lvl="1"/>
            <a:endParaRPr lang="et-EE" dirty="0"/>
          </a:p>
          <a:p>
            <a:endParaRPr lang="et-EE" dirty="0"/>
          </a:p>
        </p:txBody>
      </p:sp>
      <p:pic>
        <p:nvPicPr>
          <p:cNvPr id="23556" name="Picture 4" descr="Image result for color associ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069" y="1562100"/>
            <a:ext cx="5590165" cy="483870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Image result for color meanings in busi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37" y="1629076"/>
            <a:ext cx="6092926" cy="490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6774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28674" name="Picture 2" descr="Image result for color associations positive and nega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7978" y="347913"/>
            <a:ext cx="5654843" cy="6161423"/>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Image result for yellow br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00" y="347161"/>
            <a:ext cx="5490326" cy="616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2546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Terminid</a:t>
            </a:r>
          </a:p>
        </p:txBody>
      </p:sp>
      <p:sp>
        <p:nvSpPr>
          <p:cNvPr id="3" name="Sisu kohatäide 2"/>
          <p:cNvSpPr>
            <a:spLocks noGrp="1"/>
          </p:cNvSpPr>
          <p:nvPr>
            <p:ph idx="1"/>
          </p:nvPr>
        </p:nvSpPr>
        <p:spPr/>
        <p:txBody>
          <a:bodyPr/>
          <a:lstStyle/>
          <a:p>
            <a:r>
              <a:rPr lang="et-EE" b="1" dirty="0"/>
              <a:t>Sümbol</a:t>
            </a:r>
            <a:r>
              <a:rPr lang="et-EE" dirty="0"/>
              <a:t> on märgistatavaga midagi ühist sisaldav ese, olend, kujutis, kujutluspilt vm., võrdkuju</a:t>
            </a:r>
          </a:p>
          <a:p>
            <a:r>
              <a:rPr lang="et-EE" b="1" dirty="0"/>
              <a:t>Ikonograafia </a:t>
            </a:r>
            <a:r>
              <a:rPr lang="fi-FI" dirty="0" err="1"/>
              <a:t>kindla</a:t>
            </a:r>
            <a:r>
              <a:rPr lang="fi-FI" dirty="0"/>
              <a:t> </a:t>
            </a:r>
            <a:r>
              <a:rPr lang="fi-FI" dirty="0" err="1"/>
              <a:t>isiku</a:t>
            </a:r>
            <a:r>
              <a:rPr lang="fi-FI" dirty="0"/>
              <a:t> v. teema </a:t>
            </a:r>
            <a:r>
              <a:rPr lang="fi-FI" dirty="0" err="1"/>
              <a:t>kujutamise</a:t>
            </a:r>
            <a:r>
              <a:rPr lang="fi-FI" dirty="0"/>
              <a:t> </a:t>
            </a:r>
            <a:r>
              <a:rPr lang="fi-FI" dirty="0" err="1"/>
              <a:t>reeglistik</a:t>
            </a:r>
            <a:r>
              <a:rPr lang="fi-FI" dirty="0"/>
              <a:t>. </a:t>
            </a:r>
            <a:endParaRPr lang="et-EE" dirty="0"/>
          </a:p>
          <a:p>
            <a:r>
              <a:rPr lang="et-EE" b="1" dirty="0"/>
              <a:t>Kontekst</a:t>
            </a:r>
            <a:r>
              <a:rPr lang="et-EE" dirty="0"/>
              <a:t> ümbritsev tekst, kaastekst; mõtteseos. </a:t>
            </a:r>
          </a:p>
        </p:txBody>
      </p:sp>
      <p:pic>
        <p:nvPicPr>
          <p:cNvPr id="4608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832" y="4379495"/>
            <a:ext cx="1716505" cy="1716505"/>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descr="Image result for 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027" y="4099688"/>
            <a:ext cx="2087752" cy="2087752"/>
          </a:xfrm>
          <a:prstGeom prst="rect">
            <a:avLst/>
          </a:prstGeom>
          <a:noFill/>
          <a:extLst>
            <a:ext uri="{909E8E84-426E-40DD-AFC4-6F175D3DCCD1}">
              <a14:hiddenFill xmlns:a14="http://schemas.microsoft.com/office/drawing/2010/main">
                <a:solidFill>
                  <a:srgbClr val="FFFFFF"/>
                </a:solidFill>
              </a14:hiddenFill>
            </a:ext>
          </a:extLst>
        </p:spPr>
      </p:pic>
      <p:pic>
        <p:nvPicPr>
          <p:cNvPr id="46090" name="Picture 10" descr="Image result for iconogra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194" y="3638048"/>
            <a:ext cx="3038475"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2363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Kultuuriruum</a:t>
            </a:r>
          </a:p>
        </p:txBody>
      </p:sp>
      <p:sp>
        <p:nvSpPr>
          <p:cNvPr id="3" name="Sisu kohatäide 2"/>
          <p:cNvSpPr>
            <a:spLocks noGrp="1"/>
          </p:cNvSpPr>
          <p:nvPr>
            <p:ph idx="1"/>
          </p:nvPr>
        </p:nvSpPr>
        <p:spPr/>
        <p:txBody>
          <a:bodyPr/>
          <a:lstStyle/>
          <a:p>
            <a:r>
              <a:rPr lang="et-EE" dirty="0"/>
              <a:t>Oluline arvestada loodava keskkonna kultuuri ruumi</a:t>
            </a:r>
          </a:p>
          <a:p>
            <a:r>
              <a:rPr lang="et-EE" dirty="0"/>
              <a:t>Kasuta võimalikult üheti mõistetavaid sümboleid</a:t>
            </a:r>
          </a:p>
          <a:p>
            <a:r>
              <a:rPr lang="et-EE" dirty="0"/>
              <a:t>Arvesta sihtgruppi: lapsed, täiskasvanud, naised/mehed, vanus</a:t>
            </a:r>
          </a:p>
          <a:p>
            <a:r>
              <a:rPr lang="et-EE" dirty="0"/>
              <a:t>ISO 9186</a:t>
            </a:r>
          </a:p>
        </p:txBody>
      </p:sp>
      <p:pic>
        <p:nvPicPr>
          <p:cNvPr id="43010" name="Picture 2" descr="The designers theory of relativity"/>
          <p:cNvPicPr>
            <a:picLocks noChangeAspect="1" noChangeArrowheads="1"/>
          </p:cNvPicPr>
          <p:nvPr/>
        </p:nvPicPr>
        <p:blipFill rotWithShape="1">
          <a:blip r:embed="rId2">
            <a:extLst>
              <a:ext uri="{28A0092B-C50C-407E-A947-70E740481C1C}">
                <a14:useLocalDpi xmlns:a14="http://schemas.microsoft.com/office/drawing/2010/main" val="0"/>
              </a:ext>
            </a:extLst>
          </a:blip>
          <a:srcRect t="21956" b="32777"/>
          <a:stretch/>
        </p:blipFill>
        <p:spPr bwMode="auto">
          <a:xfrm>
            <a:off x="1143000" y="4178166"/>
            <a:ext cx="6667500" cy="2009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8802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Ülesanne</a:t>
            </a:r>
          </a:p>
        </p:txBody>
      </p:sp>
      <p:sp>
        <p:nvSpPr>
          <p:cNvPr id="3" name="Sisu kohatäide 2"/>
          <p:cNvSpPr>
            <a:spLocks noGrp="1"/>
          </p:cNvSpPr>
          <p:nvPr>
            <p:ph idx="1"/>
          </p:nvPr>
        </p:nvSpPr>
        <p:spPr/>
        <p:txBody>
          <a:bodyPr/>
          <a:lstStyle/>
          <a:p>
            <a:r>
              <a:rPr lang="et-EE" dirty="0"/>
              <a:t>Panime kokku inspiratsiooni kaardi ning sellest leidsime värvi paleti</a:t>
            </a:r>
          </a:p>
          <a:p>
            <a:r>
              <a:rPr lang="et-EE" dirty="0"/>
              <a:t>Ei ole kohustus oma ainetöö juures kasutada!</a:t>
            </a:r>
          </a:p>
        </p:txBody>
      </p:sp>
    </p:spTree>
    <p:extLst>
      <p:ext uri="{BB962C8B-B14F-4D97-AF65-F5344CB8AC3E}">
        <p14:creationId xmlns:p14="http://schemas.microsoft.com/office/powerpoint/2010/main" val="1581353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et-EE" dirty="0"/>
              <a:t>Kasutegurid omanikule</a:t>
            </a:r>
            <a:endParaRPr lang="et-EE" dirty="0"/>
          </a:p>
        </p:txBody>
      </p:sp>
      <p:sp>
        <p:nvSpPr>
          <p:cNvPr id="3" name="Sisu kohatäide 2"/>
          <p:cNvSpPr>
            <a:spLocks noGrp="1"/>
          </p:cNvSpPr>
          <p:nvPr>
            <p:ph idx="1"/>
          </p:nvPr>
        </p:nvSpPr>
        <p:spPr/>
        <p:txBody>
          <a:bodyPr/>
          <a:lstStyle/>
          <a:p>
            <a:pPr fontAlgn="base"/>
            <a:r>
              <a:rPr lang="et-EE" dirty="0"/>
              <a:t>tõsta veebilehe kasutajate rahulolu ja hulka</a:t>
            </a:r>
          </a:p>
          <a:p>
            <a:pPr fontAlgn="base"/>
            <a:r>
              <a:rPr lang="et-EE" dirty="0"/>
              <a:t>teha veebi sisu kergemini loetavaks erivajadustega ja eakamatele inimestele, algajatele ja võõrkeelsetele veebikasutajatele jt</a:t>
            </a:r>
          </a:p>
          <a:p>
            <a:pPr fontAlgn="base"/>
            <a:r>
              <a:rPr lang="et-EE" dirty="0"/>
              <a:t>parandada veebilehe leitavust otsingumootorite abil</a:t>
            </a:r>
          </a:p>
          <a:p>
            <a:endParaRPr lang="et-EE" dirty="0"/>
          </a:p>
        </p:txBody>
      </p:sp>
    </p:spTree>
    <p:extLst>
      <p:ext uri="{BB962C8B-B14F-4D97-AF65-F5344CB8AC3E}">
        <p14:creationId xmlns:p14="http://schemas.microsoft.com/office/powerpoint/2010/main" val="27866631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Ainetöö</a:t>
            </a:r>
          </a:p>
        </p:txBody>
      </p:sp>
      <p:sp>
        <p:nvSpPr>
          <p:cNvPr id="3" name="Teksti kohatäide 2"/>
          <p:cNvSpPr>
            <a:spLocks noGrp="1"/>
          </p:cNvSpPr>
          <p:nvPr>
            <p:ph type="body" idx="1"/>
          </p:nvPr>
        </p:nvSpPr>
        <p:spPr/>
        <p:txBody>
          <a:bodyPr/>
          <a:lstStyle/>
          <a:p>
            <a:r>
              <a:rPr lang="et-EE" dirty="0"/>
              <a:t>Eesmärk on saada praktilist kogemust erinevate õpetatavate metoodikate kasutamisest</a:t>
            </a:r>
            <a:endParaRPr lang="et-EE" dirty="0"/>
          </a:p>
        </p:txBody>
      </p:sp>
    </p:spTree>
    <p:extLst>
      <p:ext uri="{BB962C8B-B14F-4D97-AF65-F5344CB8AC3E}">
        <p14:creationId xmlns:p14="http://schemas.microsoft.com/office/powerpoint/2010/main" val="31340107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Aine töö</a:t>
            </a:r>
          </a:p>
        </p:txBody>
      </p:sp>
      <p:sp>
        <p:nvSpPr>
          <p:cNvPr id="3" name="Sisu kohatäide 2"/>
          <p:cNvSpPr>
            <a:spLocks noGrp="1"/>
          </p:cNvSpPr>
          <p:nvPr>
            <p:ph idx="1"/>
          </p:nvPr>
        </p:nvSpPr>
        <p:spPr/>
        <p:txBody>
          <a:bodyPr/>
          <a:lstStyle/>
          <a:p>
            <a:r>
              <a:rPr lang="et-EE" dirty="0"/>
              <a:t>Koduleht – töö aluseks eelnevalt valitud ettevõte ja </a:t>
            </a:r>
            <a:r>
              <a:rPr lang="et-EE" dirty="0" err="1"/>
              <a:t>persoonad</a:t>
            </a:r>
            <a:endParaRPr lang="et-EE" dirty="0"/>
          </a:p>
          <a:p>
            <a:pPr lvl="1"/>
            <a:r>
              <a:rPr lang="et-EE" dirty="0"/>
              <a:t>Võib valida uue teema, aga tahaks näha kaasfaile – „ettevõtte“ kirjeldus ja </a:t>
            </a:r>
            <a:r>
              <a:rPr lang="et-EE" dirty="0" err="1"/>
              <a:t>persoonad</a:t>
            </a:r>
            <a:endParaRPr lang="et-EE" dirty="0"/>
          </a:p>
          <a:p>
            <a:r>
              <a:rPr lang="et-EE" dirty="0"/>
              <a:t>Ei pea ratast leiutama</a:t>
            </a:r>
          </a:p>
          <a:p>
            <a:r>
              <a:rPr lang="et-EE" dirty="0"/>
              <a:t>Kasutate tunnis õpitut</a:t>
            </a:r>
          </a:p>
          <a:p>
            <a:r>
              <a:rPr lang="et-EE" dirty="0"/>
              <a:t>Valmida võiks eesmärgipärane kompott</a:t>
            </a:r>
          </a:p>
          <a:p>
            <a:r>
              <a:rPr lang="et-EE" dirty="0"/>
              <a:t>Suudate kirjeldada värvi valikut, mis viisil </a:t>
            </a:r>
            <a:r>
              <a:rPr lang="et-EE" dirty="0" err="1"/>
              <a:t>prototüüpisite</a:t>
            </a:r>
            <a:r>
              <a:rPr lang="et-EE" dirty="0"/>
              <a:t>, millised </a:t>
            </a:r>
            <a:r>
              <a:rPr lang="et-EE" dirty="0" err="1"/>
              <a:t>kasutatavuse</a:t>
            </a:r>
            <a:r>
              <a:rPr lang="et-EE" dirty="0"/>
              <a:t> metoodikaid kasutasite jne</a:t>
            </a:r>
          </a:p>
          <a:p>
            <a:r>
              <a:rPr lang="et-EE" dirty="0"/>
              <a:t>Esitlus klassi ees, aega kuskil 20 min (esitlus + küsimused ja kommentaarid)</a:t>
            </a:r>
          </a:p>
          <a:p>
            <a:r>
              <a:rPr lang="et-EE" dirty="0"/>
              <a:t>Kasutage mõnda </a:t>
            </a:r>
            <a:r>
              <a:rPr lang="et-EE"/>
              <a:t>PET elementi</a:t>
            </a:r>
            <a:endParaRPr lang="et-EE" dirty="0"/>
          </a:p>
        </p:txBody>
      </p:sp>
    </p:spTree>
    <p:extLst>
      <p:ext uri="{BB962C8B-B14F-4D97-AF65-F5344CB8AC3E}">
        <p14:creationId xmlns:p14="http://schemas.microsoft.com/office/powerpoint/2010/main" val="943446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WCAG 2.0 jaotub </a:t>
            </a:r>
            <a:r>
              <a:rPr lang="et-EE" dirty="0">
                <a:hlinkClick r:id="rId2"/>
              </a:rPr>
              <a:t>(link)</a:t>
            </a:r>
            <a:endParaRPr lang="et-EE" dirty="0"/>
          </a:p>
        </p:txBody>
      </p:sp>
      <p:sp>
        <p:nvSpPr>
          <p:cNvPr id="3" name="Sisu kohatäide 2"/>
          <p:cNvSpPr>
            <a:spLocks noGrp="1"/>
          </p:cNvSpPr>
          <p:nvPr>
            <p:ph idx="1"/>
          </p:nvPr>
        </p:nvSpPr>
        <p:spPr/>
        <p:txBody>
          <a:bodyPr>
            <a:normAutofit/>
          </a:bodyPr>
          <a:lstStyle/>
          <a:p>
            <a:pPr fontAlgn="base"/>
            <a:r>
              <a:rPr lang="et-EE" b="1" dirty="0"/>
              <a:t>Põhimõtted </a:t>
            </a:r>
            <a:r>
              <a:rPr lang="et-EE" dirty="0"/>
              <a:t>- kõige kõrgemal tasandil on neli põhimõtet, mis on veebi juurdepääsetavuse aluseks: </a:t>
            </a:r>
            <a:r>
              <a:rPr lang="et-EE" dirty="0" err="1"/>
              <a:t>tajutavus</a:t>
            </a:r>
            <a:r>
              <a:rPr lang="et-EE" dirty="0"/>
              <a:t>, talitlusvõime, mõistetavus ja töökindlus.</a:t>
            </a:r>
          </a:p>
          <a:p>
            <a:pPr fontAlgn="base"/>
            <a:r>
              <a:rPr lang="et-EE" b="1" dirty="0"/>
              <a:t>Suunised </a:t>
            </a:r>
            <a:r>
              <a:rPr lang="et-EE" dirty="0"/>
              <a:t>- iga põhimõtte alla kuuluvad seda täpsustavad suunised, mis kirjeldavad täpsemalt üldise põhimõtte realiseerimiseks püstitatud alameesmärke.</a:t>
            </a:r>
          </a:p>
          <a:p>
            <a:pPr fontAlgn="base"/>
            <a:r>
              <a:rPr lang="et-EE" b="1" dirty="0"/>
              <a:t>Edukriteeriumid </a:t>
            </a:r>
            <a:r>
              <a:rPr lang="et-EE" dirty="0"/>
              <a:t>- annavad konkreetseid tegevusjuhiseid suunises kirjeldatud alameesmärkide täitmiseks.</a:t>
            </a:r>
          </a:p>
          <a:p>
            <a:pPr fontAlgn="base"/>
            <a:r>
              <a:rPr lang="et-EE" dirty="0"/>
              <a:t>Kokku kirjeldab standard nelja põhimõtet, 12 suunist ning 61 edukriteeriumit.</a:t>
            </a:r>
          </a:p>
        </p:txBody>
      </p:sp>
    </p:spTree>
    <p:extLst>
      <p:ext uri="{BB962C8B-B14F-4D97-AF65-F5344CB8AC3E}">
        <p14:creationId xmlns:p14="http://schemas.microsoft.com/office/powerpoint/2010/main" val="898624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Tasemed</a:t>
            </a:r>
          </a:p>
        </p:txBody>
      </p:sp>
      <p:sp>
        <p:nvSpPr>
          <p:cNvPr id="3" name="Sisu kohatäide 2"/>
          <p:cNvSpPr>
            <a:spLocks noGrp="1"/>
          </p:cNvSpPr>
          <p:nvPr>
            <p:ph idx="1"/>
          </p:nvPr>
        </p:nvSpPr>
        <p:spPr/>
        <p:txBody>
          <a:bodyPr/>
          <a:lstStyle/>
          <a:p>
            <a:r>
              <a:rPr lang="et-EE" dirty="0"/>
              <a:t>Tase </a:t>
            </a:r>
            <a:r>
              <a:rPr lang="et-EE" b="1" dirty="0"/>
              <a:t>A</a:t>
            </a:r>
            <a:r>
              <a:rPr lang="et-EE" dirty="0"/>
              <a:t> – madalaim vastavustase, rakendatud 25 A taseme edukriteeriumit </a:t>
            </a:r>
          </a:p>
          <a:p>
            <a:r>
              <a:rPr lang="et-EE" dirty="0"/>
              <a:t>Tase </a:t>
            </a:r>
            <a:r>
              <a:rPr lang="et-EE" b="1" dirty="0"/>
              <a:t>AA</a:t>
            </a:r>
            <a:r>
              <a:rPr lang="et-EE" dirty="0"/>
              <a:t> – keskmine vastavustase, rakendatud kõik A taseme edukriteeriumid ning 13 AA taseme edukriteeriumit </a:t>
            </a:r>
          </a:p>
          <a:p>
            <a:r>
              <a:rPr lang="et-EE" dirty="0"/>
              <a:t>Tase </a:t>
            </a:r>
            <a:r>
              <a:rPr lang="et-EE" b="1" dirty="0"/>
              <a:t>AAA</a:t>
            </a:r>
            <a:r>
              <a:rPr lang="et-EE" dirty="0"/>
              <a:t> – kõrgeim vastavustase, rakendatud kõik A ja AA taseme edukriteeriumid ning 23 AAA taseme edukriteeriumit</a:t>
            </a:r>
          </a:p>
          <a:p>
            <a:endParaRPr lang="et-EE" dirty="0"/>
          </a:p>
        </p:txBody>
      </p:sp>
    </p:spTree>
    <p:extLst>
      <p:ext uri="{BB962C8B-B14F-4D97-AF65-F5344CB8AC3E}">
        <p14:creationId xmlns:p14="http://schemas.microsoft.com/office/powerpoint/2010/main" val="1427721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Testimiseks tööriistad</a:t>
            </a:r>
          </a:p>
        </p:txBody>
      </p:sp>
      <p:sp>
        <p:nvSpPr>
          <p:cNvPr id="3" name="Sisu kohatäide 2"/>
          <p:cNvSpPr>
            <a:spLocks noGrp="1"/>
          </p:cNvSpPr>
          <p:nvPr>
            <p:ph idx="1"/>
          </p:nvPr>
        </p:nvSpPr>
        <p:spPr/>
        <p:txBody>
          <a:bodyPr>
            <a:normAutofit/>
          </a:bodyPr>
          <a:lstStyle/>
          <a:p>
            <a:r>
              <a:rPr lang="et-EE" dirty="0"/>
              <a:t>Automaatsed tööriistad</a:t>
            </a:r>
          </a:p>
          <a:p>
            <a:pPr lvl="1"/>
            <a:r>
              <a:rPr lang="et-EE" dirty="0"/>
              <a:t>HTML </a:t>
            </a:r>
            <a:r>
              <a:rPr lang="et-EE" dirty="0" err="1"/>
              <a:t>validaatorid</a:t>
            </a:r>
            <a:endParaRPr lang="et-EE" dirty="0"/>
          </a:p>
          <a:p>
            <a:pPr lvl="1"/>
            <a:r>
              <a:rPr lang="et-EE" dirty="0"/>
              <a:t>Juurdepääsetavuse kontrollid</a:t>
            </a:r>
          </a:p>
          <a:p>
            <a:r>
              <a:rPr lang="et-EE" dirty="0"/>
              <a:t>Manuaalsed kontrollid (nt </a:t>
            </a:r>
            <a:r>
              <a:rPr lang="et-EE" dirty="0" err="1"/>
              <a:t>zoom</a:t>
            </a:r>
            <a:r>
              <a:rPr lang="et-EE" dirty="0"/>
              <a:t>, </a:t>
            </a:r>
            <a:r>
              <a:rPr lang="et-EE" dirty="0" err="1"/>
              <a:t>inspect</a:t>
            </a:r>
            <a:r>
              <a:rPr lang="et-EE" dirty="0"/>
              <a:t>, manuaalsed tööriistad)</a:t>
            </a:r>
          </a:p>
          <a:p>
            <a:pPr lvl="1"/>
            <a:r>
              <a:rPr lang="et-EE" dirty="0"/>
              <a:t>Kas tekst ikka suureneb (näiteks pildikujul teksti korral suurenemist ei toimu)</a:t>
            </a:r>
          </a:p>
          <a:p>
            <a:pPr lvl="1"/>
            <a:r>
              <a:rPr lang="et-EE" dirty="0"/>
              <a:t>Ega tekst ära ei kao või seda poolikult ei kuvata</a:t>
            </a:r>
          </a:p>
          <a:p>
            <a:pPr lvl="1"/>
            <a:r>
              <a:rPr lang="et-EE" dirty="0"/>
              <a:t>Ega tekstid üksteise taha ei liigu</a:t>
            </a:r>
          </a:p>
          <a:p>
            <a:pPr lvl="1"/>
            <a:r>
              <a:rPr lang="et-EE" dirty="0"/>
              <a:t>Kas nupud, vormi lehed jms jäävad kasutatavaks</a:t>
            </a:r>
          </a:p>
          <a:p>
            <a:pPr lvl="1"/>
            <a:r>
              <a:rPr lang="et-EE" dirty="0"/>
              <a:t>Kas laused jäävad loetavaks ilma, et oleks vajalik veebilehte kerida</a:t>
            </a:r>
            <a:endParaRPr lang="et-EE" dirty="0"/>
          </a:p>
        </p:txBody>
      </p:sp>
    </p:spTree>
    <p:extLst>
      <p:ext uri="{BB962C8B-B14F-4D97-AF65-F5344CB8AC3E}">
        <p14:creationId xmlns:p14="http://schemas.microsoft.com/office/powerpoint/2010/main" val="1296050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Statistikat (2015)</a:t>
            </a:r>
          </a:p>
        </p:txBody>
      </p:sp>
      <p:sp>
        <p:nvSpPr>
          <p:cNvPr id="3" name="Sisu kohatäide 2"/>
          <p:cNvSpPr>
            <a:spLocks noGrp="1"/>
          </p:cNvSpPr>
          <p:nvPr>
            <p:ph idx="1"/>
          </p:nvPr>
        </p:nvSpPr>
        <p:spPr/>
        <p:txBody>
          <a:bodyPr/>
          <a:lstStyle/>
          <a:p>
            <a:r>
              <a:rPr lang="et-EE" dirty="0"/>
              <a:t>Ainult 6% avaliku sektori veebilehekülgedest vastasid nõuetele</a:t>
            </a:r>
          </a:p>
          <a:p>
            <a:r>
              <a:rPr lang="et-EE" dirty="0"/>
              <a:t>28% valitsusasutuste veebilehtedest vastasid tasemele A või AA</a:t>
            </a:r>
          </a:p>
          <a:p>
            <a:r>
              <a:rPr lang="fi-FI" dirty="0"/>
              <a:t>1% </a:t>
            </a:r>
            <a:r>
              <a:rPr lang="fi-FI" dirty="0" err="1"/>
              <a:t>kohalike</a:t>
            </a:r>
            <a:r>
              <a:rPr lang="fi-FI" dirty="0"/>
              <a:t> </a:t>
            </a:r>
            <a:r>
              <a:rPr lang="fi-FI" dirty="0" err="1"/>
              <a:t>omavalitsuste</a:t>
            </a:r>
            <a:r>
              <a:rPr lang="fi-FI" dirty="0"/>
              <a:t> </a:t>
            </a:r>
            <a:r>
              <a:rPr lang="fi-FI" dirty="0" err="1"/>
              <a:t>veebilehtedest</a:t>
            </a:r>
            <a:r>
              <a:rPr lang="et-EE" dirty="0"/>
              <a:t> vastasid</a:t>
            </a:r>
            <a:r>
              <a:rPr lang="fi-FI" dirty="0"/>
              <a:t> </a:t>
            </a:r>
            <a:r>
              <a:rPr lang="fi-FI" dirty="0" err="1"/>
              <a:t>tasemele</a:t>
            </a:r>
            <a:r>
              <a:rPr lang="fi-FI" dirty="0"/>
              <a:t> A</a:t>
            </a:r>
            <a:endParaRPr lang="et-EE" dirty="0"/>
          </a:p>
        </p:txBody>
      </p:sp>
      <p:pic>
        <p:nvPicPr>
          <p:cNvPr id="4" name="Pilt 3"/>
          <p:cNvPicPr>
            <a:picLocks noChangeAspect="1"/>
          </p:cNvPicPr>
          <p:nvPr/>
        </p:nvPicPr>
        <p:blipFill>
          <a:blip r:embed="rId2"/>
          <a:stretch>
            <a:fillRect/>
          </a:stretch>
        </p:blipFill>
        <p:spPr>
          <a:xfrm>
            <a:off x="3413961" y="3468854"/>
            <a:ext cx="7505700" cy="3000375"/>
          </a:xfrm>
          <a:prstGeom prst="rect">
            <a:avLst/>
          </a:prstGeom>
        </p:spPr>
      </p:pic>
    </p:spTree>
    <p:extLst>
      <p:ext uri="{BB962C8B-B14F-4D97-AF65-F5344CB8AC3E}">
        <p14:creationId xmlns:p14="http://schemas.microsoft.com/office/powerpoint/2010/main" val="2690539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Statistikat HTML valideerimise kohta</a:t>
            </a:r>
            <a:endParaRPr lang="et-EE" dirty="0"/>
          </a:p>
        </p:txBody>
      </p:sp>
      <p:sp>
        <p:nvSpPr>
          <p:cNvPr id="3" name="Sisu kohatäide 2"/>
          <p:cNvSpPr>
            <a:spLocks noGrp="1"/>
          </p:cNvSpPr>
          <p:nvPr>
            <p:ph idx="1"/>
          </p:nvPr>
        </p:nvSpPr>
        <p:spPr/>
        <p:txBody>
          <a:bodyPr/>
          <a:lstStyle/>
          <a:p>
            <a:r>
              <a:rPr lang="et-EE" dirty="0"/>
              <a:t>Täiesti korrektseks hinnatud lehekülgede arv on langenud alla 2010. aasta taset</a:t>
            </a:r>
          </a:p>
          <a:p>
            <a:endParaRPr lang="et-EE" dirty="0"/>
          </a:p>
        </p:txBody>
      </p:sp>
      <p:pic>
        <p:nvPicPr>
          <p:cNvPr id="5" name="Pilt 4"/>
          <p:cNvPicPr>
            <a:picLocks noChangeAspect="1"/>
          </p:cNvPicPr>
          <p:nvPr/>
        </p:nvPicPr>
        <p:blipFill>
          <a:blip r:embed="rId2"/>
          <a:stretch>
            <a:fillRect/>
          </a:stretch>
        </p:blipFill>
        <p:spPr>
          <a:xfrm>
            <a:off x="983560" y="3128461"/>
            <a:ext cx="10191750" cy="3248025"/>
          </a:xfrm>
          <a:prstGeom prst="rect">
            <a:avLst/>
          </a:prstGeom>
        </p:spPr>
      </p:pic>
    </p:spTree>
    <p:extLst>
      <p:ext uri="{BB962C8B-B14F-4D97-AF65-F5344CB8AC3E}">
        <p14:creationId xmlns:p14="http://schemas.microsoft.com/office/powerpoint/2010/main" val="1936279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Statistikat HTML valideerimise kohta</a:t>
            </a:r>
            <a:endParaRPr lang="et-EE" dirty="0"/>
          </a:p>
        </p:txBody>
      </p:sp>
      <p:sp>
        <p:nvSpPr>
          <p:cNvPr id="3" name="Sisu kohatäide 2"/>
          <p:cNvSpPr>
            <a:spLocks noGrp="1"/>
          </p:cNvSpPr>
          <p:nvPr>
            <p:ph idx="1"/>
          </p:nvPr>
        </p:nvSpPr>
        <p:spPr/>
        <p:txBody>
          <a:bodyPr/>
          <a:lstStyle/>
          <a:p>
            <a:r>
              <a:rPr lang="et-EE" dirty="0"/>
              <a:t>Hinnati mööndustega korrektseks 5%</a:t>
            </a:r>
          </a:p>
          <a:p>
            <a:r>
              <a:rPr lang="et-EE" dirty="0"/>
              <a:t>Korrektseteks 1% lehekülgedest.</a:t>
            </a:r>
            <a:endParaRPr lang="et-EE" dirty="0"/>
          </a:p>
        </p:txBody>
      </p:sp>
      <p:pic>
        <p:nvPicPr>
          <p:cNvPr id="4" name="Pilt 3"/>
          <p:cNvPicPr>
            <a:picLocks noChangeAspect="1"/>
          </p:cNvPicPr>
          <p:nvPr/>
        </p:nvPicPr>
        <p:blipFill>
          <a:blip r:embed="rId2"/>
          <a:stretch>
            <a:fillRect/>
          </a:stretch>
        </p:blipFill>
        <p:spPr>
          <a:xfrm>
            <a:off x="835922" y="3059279"/>
            <a:ext cx="10487025" cy="3362325"/>
          </a:xfrm>
          <a:prstGeom prst="rect">
            <a:avLst/>
          </a:prstGeom>
        </p:spPr>
      </p:pic>
    </p:spTree>
    <p:extLst>
      <p:ext uri="{BB962C8B-B14F-4D97-AF65-F5344CB8AC3E}">
        <p14:creationId xmlns:p14="http://schemas.microsoft.com/office/powerpoint/2010/main" val="2468041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dirty="0"/>
          </a:p>
        </p:txBody>
      </p:sp>
      <p:sp>
        <p:nvSpPr>
          <p:cNvPr id="3" name="Sisu kohatäide 2"/>
          <p:cNvSpPr>
            <a:spLocks noGrp="1"/>
          </p:cNvSpPr>
          <p:nvPr>
            <p:ph idx="1"/>
          </p:nvPr>
        </p:nvSpPr>
        <p:spPr/>
        <p:txBody>
          <a:bodyPr/>
          <a:lstStyle/>
          <a:p>
            <a:r>
              <a:rPr lang="et-EE" dirty="0"/>
              <a:t>Tasemele AA vastas uuringu tulemusel seitse veebilehekülge, sh kuus veebilehte, mis vastasid tasemele AA mööndustega.</a:t>
            </a:r>
          </a:p>
          <a:p>
            <a:r>
              <a:rPr lang="et-EE" dirty="0"/>
              <a:t>Uuringus hinnatud 52-st valitsusasutuse lehest hinnati A tasemele üks lehekülg</a:t>
            </a:r>
          </a:p>
          <a:p>
            <a:r>
              <a:rPr lang="et-EE" dirty="0"/>
              <a:t>A tasemele mööndustega  seitse lehekülge</a:t>
            </a:r>
          </a:p>
          <a:p>
            <a:endParaRPr lang="et-EE" dirty="0"/>
          </a:p>
          <a:p>
            <a:r>
              <a:rPr lang="et-EE" dirty="0"/>
              <a:t>Kohalike omavalitsuste veebilehekülgedest vastas WCAG 2.0 standardi A taseme nõuetele mööndustega 3 veebilehekülge, mis moodustab 1% testitud veebilehtedest. </a:t>
            </a:r>
            <a:endParaRPr lang="et-EE" dirty="0"/>
          </a:p>
        </p:txBody>
      </p:sp>
    </p:spTree>
    <p:extLst>
      <p:ext uri="{BB962C8B-B14F-4D97-AF65-F5344CB8AC3E}">
        <p14:creationId xmlns:p14="http://schemas.microsoft.com/office/powerpoint/2010/main" val="493681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4" name="Pilt 3"/>
          <p:cNvPicPr>
            <a:picLocks noChangeAspect="1"/>
          </p:cNvPicPr>
          <p:nvPr/>
        </p:nvPicPr>
        <p:blipFill>
          <a:blip r:embed="rId2"/>
          <a:stretch>
            <a:fillRect/>
          </a:stretch>
        </p:blipFill>
        <p:spPr>
          <a:xfrm>
            <a:off x="1775033" y="3370971"/>
            <a:ext cx="8253663" cy="2870150"/>
          </a:xfrm>
          <a:prstGeom prst="rect">
            <a:avLst/>
          </a:prstGeom>
        </p:spPr>
      </p:pic>
      <p:pic>
        <p:nvPicPr>
          <p:cNvPr id="5" name="Pilt 4"/>
          <p:cNvPicPr>
            <a:picLocks noChangeAspect="1"/>
          </p:cNvPicPr>
          <p:nvPr/>
        </p:nvPicPr>
        <p:blipFill>
          <a:blip r:embed="rId3"/>
          <a:stretch>
            <a:fillRect/>
          </a:stretch>
        </p:blipFill>
        <p:spPr>
          <a:xfrm>
            <a:off x="1564105" y="560949"/>
            <a:ext cx="8675521" cy="2810022"/>
          </a:xfrm>
          <a:prstGeom prst="rect">
            <a:avLst/>
          </a:prstGeom>
        </p:spPr>
      </p:pic>
    </p:spTree>
    <p:extLst>
      <p:ext uri="{BB962C8B-B14F-4D97-AF65-F5344CB8AC3E}">
        <p14:creationId xmlns:p14="http://schemas.microsoft.com/office/powerpoint/2010/main" val="3311988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Tänase päeva plaan</a:t>
            </a:r>
          </a:p>
        </p:txBody>
      </p:sp>
      <p:sp>
        <p:nvSpPr>
          <p:cNvPr id="4" name="Content Placeholder 3"/>
          <p:cNvSpPr>
            <a:spLocks noGrp="1"/>
          </p:cNvSpPr>
          <p:nvPr>
            <p:ph sz="half" idx="1"/>
          </p:nvPr>
        </p:nvSpPr>
        <p:spPr/>
        <p:txBody>
          <a:bodyPr>
            <a:normAutofit/>
          </a:bodyPr>
          <a:lstStyle/>
          <a:p>
            <a:r>
              <a:rPr lang="et-EE" dirty="0"/>
              <a:t>Tänane teema</a:t>
            </a:r>
          </a:p>
          <a:p>
            <a:r>
              <a:rPr lang="et-EE" dirty="0"/>
              <a:t>Võtame kokku seni õpitu</a:t>
            </a:r>
          </a:p>
          <a:p>
            <a:r>
              <a:rPr lang="et-EE" dirty="0"/>
              <a:t>Püstitame ainetöö eesmärgid</a:t>
            </a:r>
            <a:endParaRPr lang="et-EE" dirty="0"/>
          </a:p>
        </p:txBody>
      </p:sp>
      <p:sp>
        <p:nvSpPr>
          <p:cNvPr id="5" name="Content Placeholder 4"/>
          <p:cNvSpPr>
            <a:spLocks noGrp="1"/>
          </p:cNvSpPr>
          <p:nvPr>
            <p:ph sz="half" idx="2"/>
          </p:nvPr>
        </p:nvSpPr>
        <p:spPr/>
        <p:txBody>
          <a:bodyPr>
            <a:normAutofit/>
          </a:bodyPr>
          <a:lstStyle/>
          <a:p>
            <a:r>
              <a:rPr lang="et-EE" dirty="0"/>
              <a:t>09:10 – 09:55 Paus </a:t>
            </a:r>
          </a:p>
          <a:p>
            <a:r>
              <a:rPr lang="et-EE" dirty="0"/>
              <a:t>10:05 – 10:50 Paus</a:t>
            </a:r>
          </a:p>
          <a:p>
            <a:r>
              <a:rPr lang="et-EE" dirty="0"/>
              <a:t>11:00 – 11:45- Lõuna</a:t>
            </a:r>
          </a:p>
          <a:p>
            <a:r>
              <a:rPr lang="et-EE" dirty="0"/>
              <a:t>12:30– 13:15- Paus</a:t>
            </a:r>
          </a:p>
          <a:p>
            <a:r>
              <a:rPr lang="et-EE" dirty="0"/>
              <a:t>13:25 – 14:10 Paus</a:t>
            </a:r>
          </a:p>
          <a:p>
            <a:r>
              <a:rPr lang="et-EE" dirty="0"/>
              <a:t>14:20 – 15:05</a:t>
            </a:r>
          </a:p>
        </p:txBody>
      </p:sp>
    </p:spTree>
    <p:extLst>
      <p:ext uri="{BB962C8B-B14F-4D97-AF65-F5344CB8AC3E}">
        <p14:creationId xmlns:p14="http://schemas.microsoft.com/office/powerpoint/2010/main" val="1268267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Põhiprobleemid</a:t>
            </a:r>
          </a:p>
        </p:txBody>
      </p:sp>
      <p:sp>
        <p:nvSpPr>
          <p:cNvPr id="3" name="Sisu kohatäide 2"/>
          <p:cNvSpPr>
            <a:spLocks noGrp="1"/>
          </p:cNvSpPr>
          <p:nvPr>
            <p:ph idx="1"/>
          </p:nvPr>
        </p:nvSpPr>
        <p:spPr/>
        <p:txBody>
          <a:bodyPr/>
          <a:lstStyle/>
          <a:p>
            <a:r>
              <a:rPr lang="fi-FI" dirty="0" err="1"/>
              <a:t>Korduvate</a:t>
            </a:r>
            <a:r>
              <a:rPr lang="fi-FI" dirty="0"/>
              <a:t> </a:t>
            </a:r>
            <a:r>
              <a:rPr lang="fi-FI" dirty="0" err="1"/>
              <a:t>sisuplokkide</a:t>
            </a:r>
            <a:r>
              <a:rPr lang="fi-FI" dirty="0"/>
              <a:t> </a:t>
            </a:r>
            <a:r>
              <a:rPr lang="fi-FI" dirty="0" err="1"/>
              <a:t>vahele</a:t>
            </a:r>
            <a:r>
              <a:rPr lang="fi-FI" dirty="0"/>
              <a:t> </a:t>
            </a:r>
            <a:r>
              <a:rPr lang="fi-FI" dirty="0" err="1"/>
              <a:t>jätmise</a:t>
            </a:r>
            <a:r>
              <a:rPr lang="fi-FI" dirty="0"/>
              <a:t> </a:t>
            </a:r>
            <a:r>
              <a:rPr lang="fi-FI" dirty="0" err="1"/>
              <a:t>võimalus</a:t>
            </a:r>
            <a:endParaRPr lang="et-EE" dirty="0"/>
          </a:p>
          <a:p>
            <a:r>
              <a:rPr lang="et-EE" dirty="0"/>
              <a:t>Korrektse HTML märgendikeele kasutamine</a:t>
            </a:r>
          </a:p>
          <a:p>
            <a:r>
              <a:rPr lang="et-EE" dirty="0"/>
              <a:t>Veebilehtede kontrastsus (miinimumnõue) </a:t>
            </a:r>
          </a:p>
          <a:p>
            <a:r>
              <a:rPr lang="et-EE" dirty="0"/>
              <a:t>Piltide esitus veebilehtedel</a:t>
            </a:r>
          </a:p>
          <a:p>
            <a:r>
              <a:rPr lang="et-EE" dirty="0"/>
              <a:t>Täiendavad sildid või selgitused</a:t>
            </a:r>
            <a:endParaRPr lang="et-EE" dirty="0"/>
          </a:p>
        </p:txBody>
      </p:sp>
    </p:spTree>
    <p:extLst>
      <p:ext uri="{BB962C8B-B14F-4D97-AF65-F5344CB8AC3E}">
        <p14:creationId xmlns:p14="http://schemas.microsoft.com/office/powerpoint/2010/main" val="3842671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Tarkvaraarenduse</a:t>
            </a:r>
            <a:br>
              <a:rPr lang="et-EE" dirty="0"/>
            </a:br>
            <a:r>
              <a:rPr lang="et-EE" dirty="0"/>
              <a:t>metoodikad</a:t>
            </a:r>
          </a:p>
        </p:txBody>
      </p:sp>
      <p:sp>
        <p:nvSpPr>
          <p:cNvPr id="3" name="Teksti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921309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p:cNvSpPr>
            <a:spLocks noGrp="1"/>
          </p:cNvSpPr>
          <p:nvPr>
            <p:ph type="title"/>
          </p:nvPr>
        </p:nvSpPr>
        <p:spPr/>
        <p:txBody>
          <a:bodyPr/>
          <a:lstStyle/>
          <a:p>
            <a:r>
              <a:rPr lang="et-EE" dirty="0"/>
              <a:t>Kaose raport - </a:t>
            </a:r>
            <a:r>
              <a:rPr lang="en-US" altLang="et-EE" dirty="0"/>
              <a:t>The Standish Group Report </a:t>
            </a:r>
            <a:endParaRPr lang="et-EE" dirty="0"/>
          </a:p>
        </p:txBody>
      </p:sp>
      <p:sp>
        <p:nvSpPr>
          <p:cNvPr id="5" name="Sisu kohatäide 4"/>
          <p:cNvSpPr>
            <a:spLocks noGrp="1"/>
          </p:cNvSpPr>
          <p:nvPr>
            <p:ph idx="1"/>
          </p:nvPr>
        </p:nvSpPr>
        <p:spPr/>
        <p:txBody>
          <a:bodyPr/>
          <a:lstStyle/>
          <a:p>
            <a:r>
              <a:rPr lang="et-EE" dirty="0"/>
              <a:t>Kaose raport on </a:t>
            </a:r>
            <a:r>
              <a:rPr lang="et-EE" dirty="0" err="1"/>
              <a:t>Standish</a:t>
            </a:r>
            <a:r>
              <a:rPr lang="et-EE" dirty="0"/>
              <a:t> grupi poolt teostatud uuringu tulemus, kus uuritakse tarkvara projektide õnnestumisi ja projekti halduse paremaid praktikaid. </a:t>
            </a:r>
          </a:p>
          <a:p>
            <a:r>
              <a:rPr lang="et-EE" dirty="0"/>
              <a:t>Raporteid on koostatud alates 1994 ja 94 aastal õnnestus kogu uuritud projektidest ainult 16.2%</a:t>
            </a:r>
          </a:p>
        </p:txBody>
      </p:sp>
    </p:spTree>
    <p:extLst>
      <p:ext uri="{BB962C8B-B14F-4D97-AF65-F5344CB8AC3E}">
        <p14:creationId xmlns:p14="http://schemas.microsoft.com/office/powerpoint/2010/main" val="4017261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13314" name="Picture 2" descr="https://cdn.infoq.com/statics_s2_20161122-0331/resource/articles/standish-chaos-2015/en/resources/Modern%20Reso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61" y="1395739"/>
            <a:ext cx="11045059" cy="4933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199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12290" name="Picture 2" descr="https://cdn.infoq.com/statics_s2_20161122-0331/resource/articles/standish-chaos-2015/en/resources/1Resolution%20Agile%20Waterf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368" y="347646"/>
            <a:ext cx="8491047" cy="621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59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err="1"/>
              <a:t>Agiilse</a:t>
            </a:r>
            <a:r>
              <a:rPr lang="et-EE" dirty="0"/>
              <a:t> arenduse manifest (</a:t>
            </a:r>
            <a:r>
              <a:rPr lang="et-EE" dirty="0">
                <a:hlinkClick r:id="rId2"/>
              </a:rPr>
              <a:t>link</a:t>
            </a:r>
            <a:r>
              <a:rPr lang="et-EE" dirty="0"/>
              <a:t>)</a:t>
            </a:r>
          </a:p>
        </p:txBody>
      </p:sp>
      <p:sp>
        <p:nvSpPr>
          <p:cNvPr id="3" name="Sisu kohatäide 2"/>
          <p:cNvSpPr>
            <a:spLocks noGrp="1"/>
          </p:cNvSpPr>
          <p:nvPr>
            <p:ph idx="1"/>
          </p:nvPr>
        </p:nvSpPr>
        <p:spPr/>
        <p:txBody>
          <a:bodyPr>
            <a:normAutofit lnSpcReduction="10000"/>
          </a:bodyPr>
          <a:lstStyle/>
          <a:p>
            <a:pPr marL="45720" indent="0" algn="ctr">
              <a:buNone/>
            </a:pPr>
            <a:r>
              <a:rPr lang="et-EE" dirty="0"/>
              <a:t>Tarkvara luues ning teisi tarkvara loomise juures aidates </a:t>
            </a:r>
            <a:br>
              <a:rPr lang="et-EE" dirty="0"/>
            </a:br>
            <a:r>
              <a:rPr lang="et-EE" dirty="0"/>
              <a:t>oleme leidnud selleks tööks paremaid viise. </a:t>
            </a:r>
            <a:br>
              <a:rPr lang="et-EE" dirty="0"/>
            </a:br>
            <a:endParaRPr lang="et-EE" dirty="0"/>
          </a:p>
          <a:p>
            <a:pPr marL="45720" indent="0" algn="ctr">
              <a:buNone/>
            </a:pPr>
            <a:r>
              <a:rPr lang="et-EE" dirty="0"/>
              <a:t>Oleme hakanud hindama: </a:t>
            </a:r>
          </a:p>
          <a:p>
            <a:pPr marL="45720" indent="0" algn="ctr">
              <a:buNone/>
            </a:pPr>
            <a:r>
              <a:rPr lang="et-EE" b="1" dirty="0"/>
              <a:t>inimesi ja nende vahelist suhtlust</a:t>
            </a:r>
            <a:r>
              <a:rPr lang="et-EE" dirty="0"/>
              <a:t> rohkem, kui protsesse ja arendusvahendeid</a:t>
            </a:r>
            <a:br>
              <a:rPr lang="et-EE" dirty="0"/>
            </a:br>
            <a:r>
              <a:rPr lang="et-EE" b="1" dirty="0"/>
              <a:t>töötavat tarkvara</a:t>
            </a:r>
            <a:r>
              <a:rPr lang="et-EE" dirty="0"/>
              <a:t> rohkem, kui kõike hõlmavat dokumentatsiooni</a:t>
            </a:r>
            <a:br>
              <a:rPr lang="et-EE" dirty="0"/>
            </a:br>
            <a:r>
              <a:rPr lang="et-EE" b="1" dirty="0"/>
              <a:t>koostööd kliendiga </a:t>
            </a:r>
            <a:r>
              <a:rPr lang="et-EE" dirty="0"/>
              <a:t>rohkem, kui läbirääkimisi lepingute üle</a:t>
            </a:r>
            <a:br>
              <a:rPr lang="et-EE" dirty="0"/>
            </a:br>
            <a:r>
              <a:rPr lang="et-EE" b="1" dirty="0"/>
              <a:t>reageerimist muutunud oludele</a:t>
            </a:r>
            <a:r>
              <a:rPr lang="et-EE" dirty="0"/>
              <a:t> rohkem, kui algse plaani järgimist</a:t>
            </a:r>
            <a:br>
              <a:rPr lang="et-EE" dirty="0"/>
            </a:br>
            <a:endParaRPr lang="et-EE" dirty="0"/>
          </a:p>
          <a:p>
            <a:pPr marL="45720" indent="0" algn="ctr">
              <a:buNone/>
            </a:pPr>
            <a:r>
              <a:rPr lang="et-EE" dirty="0"/>
              <a:t>Ka parempoolsetel teguritel on väärtus,</a:t>
            </a:r>
            <a:br>
              <a:rPr lang="et-EE" dirty="0"/>
            </a:br>
            <a:r>
              <a:rPr lang="et-EE" dirty="0"/>
              <a:t>kuid me hindame vasakpoolseid tegureid kõrgemalt.</a:t>
            </a:r>
            <a:br>
              <a:rPr lang="et-EE" dirty="0"/>
            </a:br>
            <a:endParaRPr lang="et-EE" dirty="0"/>
          </a:p>
          <a:p>
            <a:pPr marL="45720" indent="0" algn="ctr">
              <a:buNone/>
            </a:pPr>
            <a:endParaRPr lang="et-EE" dirty="0"/>
          </a:p>
        </p:txBody>
      </p:sp>
    </p:spTree>
    <p:extLst>
      <p:ext uri="{BB962C8B-B14F-4D97-AF65-F5344CB8AC3E}">
        <p14:creationId xmlns:p14="http://schemas.microsoft.com/office/powerpoint/2010/main" val="129493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i="1" dirty="0" err="1"/>
              <a:t>Agiilse</a:t>
            </a:r>
            <a:r>
              <a:rPr lang="et-EE" i="1" dirty="0"/>
              <a:t> arenduse põhimõtted 1/4</a:t>
            </a:r>
            <a:endParaRPr lang="et-EE" dirty="0"/>
          </a:p>
        </p:txBody>
      </p:sp>
      <p:sp>
        <p:nvSpPr>
          <p:cNvPr id="3" name="Sisu kohatäide 2"/>
          <p:cNvSpPr>
            <a:spLocks noGrp="1"/>
          </p:cNvSpPr>
          <p:nvPr>
            <p:ph idx="1"/>
          </p:nvPr>
        </p:nvSpPr>
        <p:spPr/>
        <p:txBody>
          <a:bodyPr/>
          <a:lstStyle/>
          <a:p>
            <a:r>
              <a:rPr lang="et-EE" dirty="0"/>
              <a:t>Kõige olulisem on tagada kliendi rahulolu, </a:t>
            </a:r>
            <a:br>
              <a:rPr lang="et-EE" dirty="0"/>
            </a:br>
            <a:r>
              <a:rPr lang="et-EE" dirty="0"/>
              <a:t>tarnides talle vajalikku tarkvara võimalikult kiiresti ja tihti.</a:t>
            </a:r>
          </a:p>
          <a:p>
            <a:endParaRPr lang="et-EE" dirty="0"/>
          </a:p>
          <a:p>
            <a:r>
              <a:rPr lang="et-EE" dirty="0"/>
              <a:t>Mõistame muutuvaid olusid, isegi kui need ilmnevad </a:t>
            </a:r>
            <a:br>
              <a:rPr lang="et-EE" dirty="0"/>
            </a:br>
            <a:r>
              <a:rPr lang="et-EE" dirty="0"/>
              <a:t>arenduse lõppjärgus. </a:t>
            </a:r>
            <a:r>
              <a:rPr lang="et-EE" dirty="0" err="1"/>
              <a:t>Agiilsed</a:t>
            </a:r>
            <a:r>
              <a:rPr lang="et-EE" dirty="0"/>
              <a:t> meetodid pööravad sellised </a:t>
            </a:r>
            <a:br>
              <a:rPr lang="et-EE" dirty="0"/>
            </a:br>
            <a:r>
              <a:rPr lang="et-EE" dirty="0"/>
              <a:t>muutused meie kliendi konkurentsieeliseks.</a:t>
            </a:r>
          </a:p>
          <a:p>
            <a:endParaRPr lang="et-EE" dirty="0"/>
          </a:p>
          <a:p>
            <a:r>
              <a:rPr lang="et-EE" dirty="0"/>
              <a:t>Tarnime tarkvara nii tihti kui võimalik, </a:t>
            </a:r>
            <a:br>
              <a:rPr lang="et-EE" dirty="0"/>
            </a:br>
            <a:r>
              <a:rPr lang="et-EE" dirty="0"/>
              <a:t>soovitavalt iga paari nädala kuni paari kuu tagant.</a:t>
            </a:r>
          </a:p>
        </p:txBody>
      </p:sp>
    </p:spTree>
    <p:extLst>
      <p:ext uri="{BB962C8B-B14F-4D97-AF65-F5344CB8AC3E}">
        <p14:creationId xmlns:p14="http://schemas.microsoft.com/office/powerpoint/2010/main" val="2333280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i="1" dirty="0" err="1"/>
              <a:t>Agiilse</a:t>
            </a:r>
            <a:r>
              <a:rPr lang="et-EE" i="1" dirty="0"/>
              <a:t> arenduse põhimõtted 2/4</a:t>
            </a:r>
            <a:endParaRPr lang="et-EE" dirty="0"/>
          </a:p>
        </p:txBody>
      </p:sp>
      <p:sp>
        <p:nvSpPr>
          <p:cNvPr id="3" name="Sisu kohatäide 2"/>
          <p:cNvSpPr>
            <a:spLocks noGrp="1"/>
          </p:cNvSpPr>
          <p:nvPr>
            <p:ph idx="1"/>
          </p:nvPr>
        </p:nvSpPr>
        <p:spPr/>
        <p:txBody>
          <a:bodyPr/>
          <a:lstStyle/>
          <a:p>
            <a:r>
              <a:rPr lang="et-EE" dirty="0"/>
              <a:t>Valdkonna spetsialistid ja tarkvaraarendajad peavad </a:t>
            </a:r>
            <a:br>
              <a:rPr lang="et-EE" dirty="0"/>
            </a:br>
            <a:r>
              <a:rPr lang="et-EE" dirty="0"/>
              <a:t>töötama igapäevaselt koos kogu projekti vältel.</a:t>
            </a:r>
          </a:p>
          <a:p>
            <a:r>
              <a:rPr lang="et-EE" dirty="0"/>
              <a:t>Projekti edukuse aluseks on motiveeritud inimesed. </a:t>
            </a:r>
            <a:br>
              <a:rPr lang="et-EE" dirty="0"/>
            </a:br>
            <a:r>
              <a:rPr lang="et-EE" dirty="0"/>
              <a:t>Loo neile meeldiv ja toetav töökeskkond ning </a:t>
            </a:r>
            <a:br>
              <a:rPr lang="et-EE" dirty="0"/>
            </a:br>
            <a:r>
              <a:rPr lang="et-EE" dirty="0"/>
              <a:t>nad saavad iseseisvalt tööga hakkama.</a:t>
            </a:r>
          </a:p>
          <a:p>
            <a:r>
              <a:rPr lang="et-EE" dirty="0"/>
              <a:t>Kõige tõhusam ja tulemuslikum viis info jagamiseks </a:t>
            </a:r>
            <a:br>
              <a:rPr lang="et-EE" dirty="0"/>
            </a:br>
            <a:r>
              <a:rPr lang="et-EE" dirty="0"/>
              <a:t>arendusmeeskonnas on näost näkku vestlus.</a:t>
            </a:r>
          </a:p>
          <a:p>
            <a:endParaRPr lang="et-EE" dirty="0"/>
          </a:p>
        </p:txBody>
      </p:sp>
    </p:spTree>
    <p:extLst>
      <p:ext uri="{BB962C8B-B14F-4D97-AF65-F5344CB8AC3E}">
        <p14:creationId xmlns:p14="http://schemas.microsoft.com/office/powerpoint/2010/main" val="3143203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i="1" dirty="0" err="1"/>
              <a:t>Agiilse</a:t>
            </a:r>
            <a:r>
              <a:rPr lang="et-EE" i="1" dirty="0"/>
              <a:t> arenduse põhimõtted 3/4</a:t>
            </a:r>
            <a:endParaRPr lang="et-EE" dirty="0"/>
          </a:p>
        </p:txBody>
      </p:sp>
      <p:sp>
        <p:nvSpPr>
          <p:cNvPr id="3" name="Sisu kohatäide 2"/>
          <p:cNvSpPr>
            <a:spLocks noGrp="1"/>
          </p:cNvSpPr>
          <p:nvPr>
            <p:ph idx="1"/>
          </p:nvPr>
        </p:nvSpPr>
        <p:spPr/>
        <p:txBody>
          <a:bodyPr/>
          <a:lstStyle/>
          <a:p>
            <a:r>
              <a:rPr lang="et-EE" dirty="0"/>
              <a:t>Edu peamiseks mõõdupuuks on töötav tarkvara.</a:t>
            </a:r>
          </a:p>
          <a:p>
            <a:endParaRPr lang="et-EE" dirty="0"/>
          </a:p>
          <a:p>
            <a:r>
              <a:rPr lang="et-EE" dirty="0" err="1"/>
              <a:t>Agiilse</a:t>
            </a:r>
            <a:r>
              <a:rPr lang="et-EE" dirty="0"/>
              <a:t> tarkvaraarenduse protsessid soodustavad </a:t>
            </a:r>
            <a:br>
              <a:rPr lang="et-EE" dirty="0"/>
            </a:br>
            <a:r>
              <a:rPr lang="et-EE" dirty="0"/>
              <a:t>jätkusuutlikku arendust. See tähendab, et projektiga </a:t>
            </a:r>
            <a:br>
              <a:rPr lang="et-EE" dirty="0"/>
            </a:br>
            <a:r>
              <a:rPr lang="et-EE" dirty="0"/>
              <a:t>saab samas tempos jätkata määramata aja jooksul.</a:t>
            </a:r>
          </a:p>
          <a:p>
            <a:endParaRPr lang="et-EE" dirty="0"/>
          </a:p>
          <a:p>
            <a:r>
              <a:rPr lang="et-EE" dirty="0"/>
              <a:t>Tehnilist täiuslikkust ja head disaini pideva tähelepanu all hoides </a:t>
            </a:r>
            <a:br>
              <a:rPr lang="et-EE" dirty="0"/>
            </a:br>
            <a:r>
              <a:rPr lang="et-EE" dirty="0"/>
              <a:t>tagatakse tarkvaraarenduse kiirus ja paindlikkus.</a:t>
            </a:r>
          </a:p>
          <a:p>
            <a:endParaRPr lang="et-EE" dirty="0"/>
          </a:p>
        </p:txBody>
      </p:sp>
    </p:spTree>
    <p:extLst>
      <p:ext uri="{BB962C8B-B14F-4D97-AF65-F5344CB8AC3E}">
        <p14:creationId xmlns:p14="http://schemas.microsoft.com/office/powerpoint/2010/main" val="901555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i="1" dirty="0" err="1"/>
              <a:t>Agiilse</a:t>
            </a:r>
            <a:r>
              <a:rPr lang="et-EE" i="1" dirty="0"/>
              <a:t> arenduse põhimõtted 4/4</a:t>
            </a:r>
            <a:endParaRPr lang="et-EE" dirty="0"/>
          </a:p>
        </p:txBody>
      </p:sp>
      <p:sp>
        <p:nvSpPr>
          <p:cNvPr id="3" name="Sisu kohatäide 2"/>
          <p:cNvSpPr>
            <a:spLocks noGrp="1"/>
          </p:cNvSpPr>
          <p:nvPr>
            <p:ph idx="1"/>
          </p:nvPr>
        </p:nvSpPr>
        <p:spPr/>
        <p:txBody>
          <a:bodyPr/>
          <a:lstStyle/>
          <a:p>
            <a:r>
              <a:rPr lang="et-EE" dirty="0"/>
              <a:t>Lihtsus - ebavajaliku töö tegematajätmise kunst - on väga oluline.</a:t>
            </a:r>
          </a:p>
          <a:p>
            <a:endParaRPr lang="et-EE" dirty="0"/>
          </a:p>
          <a:p>
            <a:r>
              <a:rPr lang="et-EE" dirty="0"/>
              <a:t>Parimad arhitektuurilised lahendused, nõuded ja disain </a:t>
            </a:r>
            <a:br>
              <a:rPr lang="et-EE" dirty="0"/>
            </a:br>
            <a:r>
              <a:rPr lang="et-EE" dirty="0"/>
              <a:t>tekivad iseorganiseeruvates meeskondades.</a:t>
            </a:r>
          </a:p>
          <a:p>
            <a:endParaRPr lang="et-EE" dirty="0"/>
          </a:p>
          <a:p>
            <a:r>
              <a:rPr lang="et-EE" dirty="0"/>
              <a:t>Meeskond otsib regulaarselt võimalusi saamaks veelgi tõhusamaks </a:t>
            </a:r>
            <a:br>
              <a:rPr lang="et-EE" dirty="0"/>
            </a:br>
            <a:r>
              <a:rPr lang="et-EE" dirty="0"/>
              <a:t>ja muudab end vastavalt vajadusele.</a:t>
            </a:r>
          </a:p>
          <a:p>
            <a:endParaRPr lang="et-EE" dirty="0"/>
          </a:p>
        </p:txBody>
      </p:sp>
    </p:spTree>
    <p:extLst>
      <p:ext uri="{BB962C8B-B14F-4D97-AF65-F5344CB8AC3E}">
        <p14:creationId xmlns:p14="http://schemas.microsoft.com/office/powerpoint/2010/main" val="2080392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4"/>
          <p:cNvSpPr>
            <a:spLocks noGrp="1"/>
          </p:cNvSpPr>
          <p:nvPr>
            <p:ph type="title"/>
          </p:nvPr>
        </p:nvSpPr>
        <p:spPr/>
        <p:txBody>
          <a:bodyPr/>
          <a:lstStyle/>
          <a:p>
            <a:r>
              <a:rPr lang="et-EE" dirty="0"/>
              <a:t>juurdepääsetavuse</a:t>
            </a:r>
            <a:br>
              <a:rPr lang="et-EE" dirty="0"/>
            </a:br>
            <a:r>
              <a:rPr lang="et-EE" dirty="0"/>
              <a:t>põhimõtted</a:t>
            </a:r>
            <a:endParaRPr lang="et-EE" dirty="0"/>
          </a:p>
        </p:txBody>
      </p:sp>
      <p:sp>
        <p:nvSpPr>
          <p:cNvPr id="6" name="Teksti kohatäide 5"/>
          <p:cNvSpPr>
            <a:spLocks noGrp="1"/>
          </p:cNvSpPr>
          <p:nvPr>
            <p:ph type="body" idx="1"/>
          </p:nvPr>
        </p:nvSpPr>
        <p:spPr/>
        <p:txBody>
          <a:bodyPr/>
          <a:lstStyle/>
          <a:p>
            <a:endParaRPr lang="et-EE"/>
          </a:p>
        </p:txBody>
      </p:sp>
    </p:spTree>
    <p:extLst>
      <p:ext uri="{BB962C8B-B14F-4D97-AF65-F5344CB8AC3E}">
        <p14:creationId xmlns:p14="http://schemas.microsoft.com/office/powerpoint/2010/main" val="3080772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Ajalugu</a:t>
            </a:r>
          </a:p>
        </p:txBody>
      </p:sp>
      <p:sp>
        <p:nvSpPr>
          <p:cNvPr id="3" name="Sisu kohatäide 2"/>
          <p:cNvSpPr>
            <a:spLocks noGrp="1"/>
          </p:cNvSpPr>
          <p:nvPr>
            <p:ph idx="1"/>
          </p:nvPr>
        </p:nvSpPr>
        <p:spPr/>
        <p:txBody>
          <a:bodyPr/>
          <a:lstStyle/>
          <a:p>
            <a:r>
              <a:rPr lang="et-EE" dirty="0"/>
              <a:t>Koskmudel (ka kaskaadmudel, inglise keeles </a:t>
            </a:r>
            <a:r>
              <a:rPr lang="et-EE" dirty="0" err="1"/>
              <a:t>waterfall</a:t>
            </a:r>
            <a:r>
              <a:rPr lang="et-EE" dirty="0"/>
              <a:t> </a:t>
            </a:r>
            <a:r>
              <a:rPr lang="et-EE" dirty="0" err="1"/>
              <a:t>model</a:t>
            </a:r>
            <a:r>
              <a:rPr lang="et-EE" dirty="0"/>
              <a:t>) on tarkvaraarenduse metoodika, milles arendamise etappe kujutatakse nii, et iga etapp on eelmisest allpool ning töö käigus liigutakse kose kombel järjest allapoole.</a:t>
            </a:r>
            <a:endParaRPr lang="et-EE" dirty="0"/>
          </a:p>
        </p:txBody>
      </p:sp>
      <p:pic>
        <p:nvPicPr>
          <p:cNvPr id="11266" name="Picture 2" descr="https://upload.wikimedia.org/wikipedia/et/thumb/a/aa/Koskmudel.svg/300px-Koskmudel.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1324" y="3180661"/>
            <a:ext cx="4009040" cy="3006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900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Tarkvaraarendus mudelid</a:t>
            </a:r>
          </a:p>
        </p:txBody>
      </p:sp>
      <p:sp>
        <p:nvSpPr>
          <p:cNvPr id="3" name="Sisu kohatäide 2"/>
          <p:cNvSpPr>
            <a:spLocks noGrp="1"/>
          </p:cNvSpPr>
          <p:nvPr>
            <p:ph idx="1"/>
          </p:nvPr>
        </p:nvSpPr>
        <p:spPr/>
        <p:txBody>
          <a:bodyPr/>
          <a:lstStyle/>
          <a:p>
            <a:r>
              <a:rPr lang="et-EE" dirty="0"/>
              <a:t>Koskmudel - </a:t>
            </a:r>
            <a:r>
              <a:rPr lang="et-EE" dirty="0"/>
              <a:t>sammud viiakse läbi üksteise järel</a:t>
            </a:r>
            <a:endParaRPr lang="et-EE" dirty="0"/>
          </a:p>
          <a:p>
            <a:r>
              <a:rPr lang="et-EE" dirty="0"/>
              <a:t>Iteratiivne mudel - koosneb kogu protsess mitmest järjestikusest tsüklist</a:t>
            </a:r>
          </a:p>
          <a:p>
            <a:r>
              <a:rPr lang="et-EE" dirty="0" err="1"/>
              <a:t>Inkrementaalne</a:t>
            </a:r>
            <a:r>
              <a:rPr lang="et-EE" dirty="0"/>
              <a:t> mudel - kus toode on disainitud, lisatud ja testitud samm haaval, lisatakse nö tüki kaupa juurde kuni toode valmis saab</a:t>
            </a:r>
          </a:p>
          <a:p>
            <a:r>
              <a:rPr lang="et-EE" dirty="0" err="1"/>
              <a:t>Agiilne</a:t>
            </a:r>
            <a:r>
              <a:rPr lang="et-EE" dirty="0"/>
              <a:t> mudel – üldine mõiste mitmete iteratiivsete ja </a:t>
            </a:r>
            <a:r>
              <a:rPr lang="et-EE" dirty="0" err="1"/>
              <a:t>inkrementaalsete</a:t>
            </a:r>
            <a:r>
              <a:rPr lang="et-EE" dirty="0"/>
              <a:t> arendus metoodikate kohta - on lähenemisviis</a:t>
            </a:r>
          </a:p>
        </p:txBody>
      </p:sp>
      <p:pic>
        <p:nvPicPr>
          <p:cNvPr id="4" name="Picture 2" descr="https://upload.wikimedia.org/wikipedia/et/thumb/a/aa/Koskmudel.svg/300px-Koskmudel.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646" y="4739347"/>
            <a:ext cx="2216445" cy="166233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Image result for iterative development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028" y="4839581"/>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agile development mod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665" y="4076700"/>
            <a:ext cx="2946138" cy="2598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370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err="1"/>
              <a:t>Agiilsed</a:t>
            </a:r>
            <a:r>
              <a:rPr lang="et-EE" dirty="0"/>
              <a:t> metoodikad</a:t>
            </a:r>
          </a:p>
        </p:txBody>
      </p:sp>
      <p:sp>
        <p:nvSpPr>
          <p:cNvPr id="3" name="Sisu kohatäide 2"/>
          <p:cNvSpPr>
            <a:spLocks noGrp="1"/>
          </p:cNvSpPr>
          <p:nvPr>
            <p:ph idx="1"/>
          </p:nvPr>
        </p:nvSpPr>
        <p:spPr/>
        <p:txBody>
          <a:bodyPr/>
          <a:lstStyle/>
          <a:p>
            <a:r>
              <a:rPr lang="et-EE" dirty="0" err="1"/>
              <a:t>eXtreme</a:t>
            </a:r>
            <a:r>
              <a:rPr lang="et-EE" dirty="0"/>
              <a:t> </a:t>
            </a:r>
            <a:r>
              <a:rPr lang="et-EE" dirty="0" err="1"/>
              <a:t>Programming</a:t>
            </a:r>
            <a:r>
              <a:rPr lang="et-EE" dirty="0"/>
              <a:t> – XP</a:t>
            </a:r>
          </a:p>
          <a:p>
            <a:r>
              <a:rPr lang="et-EE" b="1" dirty="0" err="1"/>
              <a:t>Scrum</a:t>
            </a:r>
            <a:endParaRPr lang="et-EE" b="1" dirty="0"/>
          </a:p>
          <a:p>
            <a:r>
              <a:rPr lang="et-EE" dirty="0" err="1"/>
              <a:t>Lean</a:t>
            </a:r>
            <a:endParaRPr lang="et-EE" dirty="0"/>
          </a:p>
          <a:p>
            <a:r>
              <a:rPr lang="et-EE" dirty="0" err="1"/>
              <a:t>Crystal</a:t>
            </a:r>
            <a:endParaRPr lang="et-EE" dirty="0"/>
          </a:p>
          <a:p>
            <a:r>
              <a:rPr lang="et-EE" dirty="0"/>
              <a:t>DSDM</a:t>
            </a:r>
          </a:p>
          <a:p>
            <a:r>
              <a:rPr lang="et-EE" dirty="0" err="1"/>
              <a:t>Pragmatic</a:t>
            </a:r>
            <a:endParaRPr lang="et-EE" dirty="0"/>
          </a:p>
          <a:p>
            <a:r>
              <a:rPr lang="et-EE" dirty="0"/>
              <a:t>FDD</a:t>
            </a:r>
          </a:p>
          <a:p>
            <a:r>
              <a:rPr lang="et-EE" dirty="0" err="1"/>
              <a:t>Kanban</a:t>
            </a:r>
            <a:endParaRPr lang="et-EE" dirty="0"/>
          </a:p>
          <a:p>
            <a:endParaRPr lang="et-EE" dirty="0"/>
          </a:p>
        </p:txBody>
      </p:sp>
      <p:pic>
        <p:nvPicPr>
          <p:cNvPr id="17410" name="Picture 2" descr="Image result for agile development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1150" y="906970"/>
            <a:ext cx="6425711" cy="566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896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err="1"/>
              <a:t>Kanban</a:t>
            </a:r>
            <a:endParaRPr lang="et-EE" dirty="0"/>
          </a:p>
        </p:txBody>
      </p:sp>
      <p:sp>
        <p:nvSpPr>
          <p:cNvPr id="3" name="Sisu kohatäide 2"/>
          <p:cNvSpPr>
            <a:spLocks noGrp="1"/>
          </p:cNvSpPr>
          <p:nvPr>
            <p:ph idx="1"/>
          </p:nvPr>
        </p:nvSpPr>
        <p:spPr/>
        <p:txBody>
          <a:bodyPr/>
          <a:lstStyle/>
          <a:p>
            <a:r>
              <a:rPr lang="et-EE" dirty="0"/>
              <a:t>Arendati Toyota tootmis süsteemide tarbeks</a:t>
            </a:r>
          </a:p>
          <a:p>
            <a:r>
              <a:rPr lang="et-EE" dirty="0"/>
              <a:t>Lihtne vasakult paremale mudel</a:t>
            </a:r>
          </a:p>
        </p:txBody>
      </p:sp>
      <p:pic>
        <p:nvPicPr>
          <p:cNvPr id="18434" name="Picture 2" descr="Image result for what is kanban software develop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467" y="2963217"/>
            <a:ext cx="6714026" cy="354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290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err="1"/>
              <a:t>Scrum</a:t>
            </a:r>
            <a:endParaRPr lang="et-EE" dirty="0"/>
          </a:p>
        </p:txBody>
      </p:sp>
      <p:sp>
        <p:nvSpPr>
          <p:cNvPr id="3" name="Sisu kohatäide 2"/>
          <p:cNvSpPr>
            <a:spLocks noGrp="1"/>
          </p:cNvSpPr>
          <p:nvPr>
            <p:ph idx="1"/>
          </p:nvPr>
        </p:nvSpPr>
        <p:spPr/>
        <p:txBody>
          <a:bodyPr/>
          <a:lstStyle/>
          <a:p>
            <a:r>
              <a:rPr lang="et-EE" sz="2400" dirty="0" err="1"/>
              <a:t>Agiilse</a:t>
            </a:r>
            <a:r>
              <a:rPr lang="et-EE" sz="2400" dirty="0"/>
              <a:t> tarkvaraarenduse praktika.</a:t>
            </a:r>
          </a:p>
          <a:p>
            <a:r>
              <a:rPr lang="et-EE" sz="2400" dirty="0"/>
              <a:t>Iteratiivne ja kasvava populaarsusega </a:t>
            </a:r>
            <a:r>
              <a:rPr lang="et-EE" sz="2400" dirty="0" err="1"/>
              <a:t>agiilse</a:t>
            </a:r>
            <a:r>
              <a:rPr lang="et-EE" sz="2400" dirty="0"/>
              <a:t> tarkvara arendamise raamistik.</a:t>
            </a:r>
          </a:p>
          <a:p>
            <a:r>
              <a:rPr lang="et-EE" sz="2400" dirty="0" err="1"/>
              <a:t>Scrum</a:t>
            </a:r>
            <a:r>
              <a:rPr lang="et-EE" sz="2400" dirty="0"/>
              <a:t> keskendub projektijuhtimisele, kus on raske pikalt ette planeerida.</a:t>
            </a:r>
          </a:p>
          <a:p>
            <a:r>
              <a:rPr lang="et-EE" sz="2400" dirty="0" err="1"/>
              <a:t>Scrum</a:t>
            </a:r>
            <a:r>
              <a:rPr lang="et-EE" sz="2400" dirty="0"/>
              <a:t> koosneb sprintidest, mis jäävad tavaliselt ühe nädala kuni ühe kuu vahele</a:t>
            </a:r>
          </a:p>
          <a:p>
            <a:r>
              <a:rPr lang="et-EE" sz="2400" dirty="0"/>
              <a:t>Erinevad koosolekud, mis aitavad kiiresti probleemist teada ja lahendada</a:t>
            </a:r>
            <a:r>
              <a:rPr lang="et-EE" dirty="0"/>
              <a:t>.</a:t>
            </a:r>
          </a:p>
          <a:p>
            <a:endParaRPr lang="et-EE" dirty="0"/>
          </a:p>
        </p:txBody>
      </p:sp>
    </p:spTree>
    <p:extLst>
      <p:ext uri="{BB962C8B-B14F-4D97-AF65-F5344CB8AC3E}">
        <p14:creationId xmlns:p14="http://schemas.microsoft.com/office/powerpoint/2010/main" val="59997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Terminid</a:t>
            </a:r>
          </a:p>
        </p:txBody>
      </p:sp>
      <p:sp>
        <p:nvSpPr>
          <p:cNvPr id="3" name="Sisu kohatäide 2"/>
          <p:cNvSpPr>
            <a:spLocks noGrp="1"/>
          </p:cNvSpPr>
          <p:nvPr>
            <p:ph idx="1"/>
          </p:nvPr>
        </p:nvSpPr>
        <p:spPr/>
        <p:txBody>
          <a:bodyPr/>
          <a:lstStyle/>
          <a:p>
            <a:r>
              <a:rPr lang="et-EE" sz="2400" b="1" dirty="0"/>
              <a:t>Sprint</a:t>
            </a:r>
            <a:r>
              <a:rPr lang="et-EE" sz="2400" dirty="0"/>
              <a:t> – iteratsioon </a:t>
            </a:r>
            <a:r>
              <a:rPr lang="et-EE" sz="2400" dirty="0" err="1"/>
              <a:t>scrumis</a:t>
            </a:r>
            <a:r>
              <a:rPr lang="et-EE" sz="2400" dirty="0"/>
              <a:t>, mis kestab 1-4 nädalat, mille jooksul tehakse valitud osa funktsionaalsusest</a:t>
            </a:r>
          </a:p>
          <a:p>
            <a:r>
              <a:rPr lang="et-EE" sz="2400" b="1" dirty="0" err="1"/>
              <a:t>Product</a:t>
            </a:r>
            <a:r>
              <a:rPr lang="et-EE" sz="2400" b="1" dirty="0"/>
              <a:t> </a:t>
            </a:r>
            <a:r>
              <a:rPr lang="et-EE" sz="2400" b="1" dirty="0" err="1"/>
              <a:t>backlog</a:t>
            </a:r>
            <a:r>
              <a:rPr lang="et-EE" sz="2400" b="1" dirty="0"/>
              <a:t> </a:t>
            </a:r>
            <a:r>
              <a:rPr lang="et-EE" sz="2400" dirty="0"/>
              <a:t>– projekti reserv, mis koosneb nõudmisest funktsionaalsusele ja on järjestatud tähtsuse järgi</a:t>
            </a:r>
          </a:p>
          <a:p>
            <a:r>
              <a:rPr lang="et-EE" sz="2400" b="1" dirty="0" err="1"/>
              <a:t>Planning</a:t>
            </a:r>
            <a:r>
              <a:rPr lang="et-EE" sz="2400" dirty="0"/>
              <a:t> – Iga iteratsiooni jaoks tööde valimine ja hindamine</a:t>
            </a:r>
          </a:p>
          <a:p>
            <a:r>
              <a:rPr lang="et-EE" sz="2400" b="1" dirty="0" err="1"/>
              <a:t>Stand</a:t>
            </a:r>
            <a:r>
              <a:rPr lang="et-EE" sz="2400" b="1" dirty="0"/>
              <a:t> </a:t>
            </a:r>
            <a:r>
              <a:rPr lang="et-EE" sz="2400" b="1" dirty="0" err="1"/>
              <a:t>Up</a:t>
            </a:r>
            <a:r>
              <a:rPr lang="et-EE" sz="2400" b="1" dirty="0"/>
              <a:t> (</a:t>
            </a:r>
            <a:r>
              <a:rPr lang="et-EE" sz="2400" b="1" dirty="0" err="1"/>
              <a:t>Daily</a:t>
            </a:r>
            <a:r>
              <a:rPr lang="et-EE" sz="2400" b="1" dirty="0"/>
              <a:t> </a:t>
            </a:r>
            <a:r>
              <a:rPr lang="et-EE" sz="2400" b="1" dirty="0" err="1"/>
              <a:t>Scrum</a:t>
            </a:r>
            <a:r>
              <a:rPr lang="et-EE" sz="2400" b="1" dirty="0"/>
              <a:t> meeting) </a:t>
            </a:r>
            <a:r>
              <a:rPr lang="et-EE" sz="2400" dirty="0"/>
              <a:t>– Iga hommikune koosolek, mis kestab maksimum 15 min ja mille käigus vastatakse küsimustele: „Mida tegin eile?“, „Mida plaanin täna teha?“, „Mis takistused mul on?“</a:t>
            </a:r>
          </a:p>
          <a:p>
            <a:endParaRPr lang="et-EE" dirty="0"/>
          </a:p>
        </p:txBody>
      </p:sp>
    </p:spTree>
    <p:extLst>
      <p:ext uri="{BB962C8B-B14F-4D97-AF65-F5344CB8AC3E}">
        <p14:creationId xmlns:p14="http://schemas.microsoft.com/office/powerpoint/2010/main" val="1306889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Terminid</a:t>
            </a:r>
          </a:p>
        </p:txBody>
      </p:sp>
      <p:sp>
        <p:nvSpPr>
          <p:cNvPr id="3" name="Sisu kohatäide 2"/>
          <p:cNvSpPr>
            <a:spLocks noGrp="1"/>
          </p:cNvSpPr>
          <p:nvPr>
            <p:ph idx="1"/>
          </p:nvPr>
        </p:nvSpPr>
        <p:spPr/>
        <p:txBody>
          <a:bodyPr/>
          <a:lstStyle/>
          <a:p>
            <a:r>
              <a:rPr lang="et-EE" b="1" dirty="0"/>
              <a:t>Sprint </a:t>
            </a:r>
            <a:r>
              <a:rPr lang="et-EE" b="1" dirty="0" err="1"/>
              <a:t>review</a:t>
            </a:r>
            <a:r>
              <a:rPr lang="et-EE" b="1" dirty="0"/>
              <a:t> meeting </a:t>
            </a:r>
            <a:r>
              <a:rPr lang="et-EE" dirty="0"/>
              <a:t>– Demo. Tehakse sprindi lõpus. Tiimi liikmed demonstreerivad tellijatele ja teistele huvitatud inimestele, mis nad on teinud sprindi jooksul. Ei tohi näidata lõpuni tegemata tööd.</a:t>
            </a:r>
          </a:p>
          <a:p>
            <a:r>
              <a:rPr lang="et-EE" b="1" dirty="0" err="1"/>
              <a:t>Retrospective</a:t>
            </a:r>
            <a:r>
              <a:rPr lang="et-EE" b="1" dirty="0"/>
              <a:t> meeting </a:t>
            </a:r>
            <a:r>
              <a:rPr lang="et-EE" dirty="0"/>
              <a:t>– Viiakse läbi peale Demo. Tiimi liikmed jagavad oma mõtted eelmise sprindi kohta. Vastavad kahele küsimustele: „Mis oli hästi tehtud eelmise Sprindi jooksul?“ ja „Mida tuleb parandada järgmises Sprindis?“</a:t>
            </a:r>
          </a:p>
          <a:p>
            <a:endParaRPr lang="et-EE" dirty="0"/>
          </a:p>
        </p:txBody>
      </p:sp>
    </p:spTree>
    <p:extLst>
      <p:ext uri="{BB962C8B-B14F-4D97-AF65-F5344CB8AC3E}">
        <p14:creationId xmlns:p14="http://schemas.microsoft.com/office/powerpoint/2010/main" val="3128624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err="1"/>
              <a:t>Scrum</a:t>
            </a:r>
            <a:r>
              <a:rPr lang="et-EE" dirty="0"/>
              <a:t> rollid</a:t>
            </a:r>
          </a:p>
        </p:txBody>
      </p:sp>
      <p:sp>
        <p:nvSpPr>
          <p:cNvPr id="3" name="Sisu kohatäide 2"/>
          <p:cNvSpPr>
            <a:spLocks noGrp="1"/>
          </p:cNvSpPr>
          <p:nvPr>
            <p:ph idx="1"/>
          </p:nvPr>
        </p:nvSpPr>
        <p:spPr/>
        <p:txBody>
          <a:bodyPr/>
          <a:lstStyle/>
          <a:p>
            <a:endParaRPr lang="et-EE" dirty="0"/>
          </a:p>
        </p:txBody>
      </p:sp>
      <p:pic>
        <p:nvPicPr>
          <p:cNvPr id="15362" name="Picture 2" descr="Image result for scrum ro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794" y="2057400"/>
            <a:ext cx="8137281" cy="442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29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14338" name="Picture 2" descr="Image result for sc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13" y="455614"/>
            <a:ext cx="10586374" cy="5945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064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UX/UI ja </a:t>
            </a:r>
            <a:r>
              <a:rPr lang="et-EE" dirty="0" err="1"/>
              <a:t>agiilne</a:t>
            </a:r>
            <a:r>
              <a:rPr lang="et-EE" dirty="0"/>
              <a:t> lähenemine 1/2</a:t>
            </a:r>
          </a:p>
        </p:txBody>
      </p:sp>
      <p:sp>
        <p:nvSpPr>
          <p:cNvPr id="3" name="Sisu kohatäide 2"/>
          <p:cNvSpPr>
            <a:spLocks noGrp="1"/>
          </p:cNvSpPr>
          <p:nvPr>
            <p:ph idx="1"/>
          </p:nvPr>
        </p:nvSpPr>
        <p:spPr/>
        <p:txBody>
          <a:bodyPr>
            <a:normAutofit/>
          </a:bodyPr>
          <a:lstStyle/>
          <a:p>
            <a:r>
              <a:rPr lang="et-EE" b="1" dirty="0"/>
              <a:t>Konsultatiivne lähenemine</a:t>
            </a:r>
          </a:p>
          <a:p>
            <a:pPr lvl="1"/>
            <a:r>
              <a:rPr lang="et-EE" dirty="0"/>
              <a:t>On oluline </a:t>
            </a:r>
            <a:r>
              <a:rPr lang="et-EE" dirty="0" err="1"/>
              <a:t>kaasta</a:t>
            </a:r>
            <a:r>
              <a:rPr lang="et-EE" dirty="0"/>
              <a:t> UI/UX arendust pärast esialgse spetsifikatsiooni valmis kirjutamist ning arendus protsessi vältel, et protsessi käigus põhimõtted kaduma ei läheks.</a:t>
            </a:r>
          </a:p>
          <a:p>
            <a:pPr lvl="1"/>
            <a:r>
              <a:rPr lang="et-EE" dirty="0"/>
              <a:t>Säilitades UI / UX oskusi nõutud rollis saab hästi tagada, et kõik muudatused hoitakse kooskõlas algse disaini kirjeldusega ning süsteemi nõuetele.</a:t>
            </a:r>
          </a:p>
          <a:p>
            <a:r>
              <a:rPr lang="et-EE" b="1" dirty="0"/>
              <a:t>Ideed ja </a:t>
            </a:r>
            <a:r>
              <a:rPr lang="et-EE" b="1" dirty="0" err="1"/>
              <a:t>prototüüpimine</a:t>
            </a:r>
            <a:endParaRPr lang="en-US" b="1" dirty="0"/>
          </a:p>
          <a:p>
            <a:pPr lvl="1"/>
            <a:r>
              <a:rPr lang="et-EE" dirty="0"/>
              <a:t>UI/UX spetsialistid on osavad ideede </a:t>
            </a:r>
            <a:r>
              <a:rPr lang="et-EE" dirty="0" err="1"/>
              <a:t>genereerijad</a:t>
            </a:r>
            <a:r>
              <a:rPr lang="et-EE" dirty="0"/>
              <a:t> ning </a:t>
            </a:r>
            <a:r>
              <a:rPr lang="et-EE" dirty="0" err="1"/>
              <a:t>prototüüpiad</a:t>
            </a:r>
            <a:r>
              <a:rPr lang="et-EE" dirty="0"/>
              <a:t> – läbi visuaalsete kavandite on võimalik </a:t>
            </a:r>
            <a:r>
              <a:rPr lang="et-EE" dirty="0" err="1"/>
              <a:t>kasutatavuse</a:t>
            </a:r>
            <a:r>
              <a:rPr lang="et-EE" dirty="0"/>
              <a:t> elemente  ning parimaid kasutajaliidese praktikaid arendusel kergem töötavateks lahendusteks pöörata.</a:t>
            </a:r>
          </a:p>
        </p:txBody>
      </p:sp>
    </p:spTree>
    <p:extLst>
      <p:ext uri="{BB962C8B-B14F-4D97-AF65-F5344CB8AC3E}">
        <p14:creationId xmlns:p14="http://schemas.microsoft.com/office/powerpoint/2010/main" val="926759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p:cNvSpPr>
            <a:spLocks noGrp="1"/>
          </p:cNvSpPr>
          <p:nvPr>
            <p:ph type="title"/>
          </p:nvPr>
        </p:nvSpPr>
        <p:spPr/>
        <p:txBody>
          <a:bodyPr/>
          <a:lstStyle/>
          <a:p>
            <a:r>
              <a:rPr lang="et-EE" dirty="0"/>
              <a:t>WCAG 2.0 (</a:t>
            </a:r>
            <a:r>
              <a:rPr lang="et-EE" dirty="0" err="1"/>
              <a:t>Web</a:t>
            </a:r>
            <a:r>
              <a:rPr lang="et-EE" dirty="0"/>
              <a:t> </a:t>
            </a:r>
            <a:r>
              <a:rPr lang="et-EE" dirty="0" err="1"/>
              <a:t>Content</a:t>
            </a:r>
            <a:r>
              <a:rPr lang="et-EE" dirty="0"/>
              <a:t> </a:t>
            </a:r>
            <a:r>
              <a:rPr lang="et-EE" dirty="0" err="1"/>
              <a:t>Accessibility</a:t>
            </a:r>
            <a:r>
              <a:rPr lang="et-EE" dirty="0"/>
              <a:t> </a:t>
            </a:r>
            <a:r>
              <a:rPr lang="et-EE" dirty="0" err="1"/>
              <a:t>Guidelines</a:t>
            </a:r>
            <a:r>
              <a:rPr lang="et-EE" dirty="0"/>
              <a:t> 2.0)</a:t>
            </a:r>
            <a:endParaRPr lang="et-EE" dirty="0"/>
          </a:p>
        </p:txBody>
      </p:sp>
      <p:sp>
        <p:nvSpPr>
          <p:cNvPr id="5" name="Sisu kohatäide 4"/>
          <p:cNvSpPr>
            <a:spLocks noGrp="1"/>
          </p:cNvSpPr>
          <p:nvPr>
            <p:ph idx="1"/>
          </p:nvPr>
        </p:nvSpPr>
        <p:spPr/>
        <p:txBody>
          <a:bodyPr/>
          <a:lstStyle/>
          <a:p>
            <a:pPr fontAlgn="base"/>
            <a:r>
              <a:rPr lang="et-EE" dirty="0"/>
              <a:t>Standard kehtestab nõuded veebilehekülgede juurdepääsetavusele ning pakub välja suunised nende täitmiseks nii veebilehe arendajatele kui ka sisutoimetajatele. </a:t>
            </a:r>
          </a:p>
          <a:p>
            <a:pPr fontAlgn="base"/>
            <a:endParaRPr lang="et-EE" dirty="0"/>
          </a:p>
          <a:p>
            <a:pPr fontAlgn="base"/>
            <a:r>
              <a:rPr lang="et-EE" dirty="0"/>
              <a:t>WCAG 2.0 nõudeid tuleb järgida, et tagada erivajadusega inimestele samaväärsed võimalused veebi kasutamiseks nagu on teistel kasutajatel. </a:t>
            </a:r>
          </a:p>
          <a:p>
            <a:pPr fontAlgn="base"/>
            <a:endParaRPr lang="et-EE" dirty="0"/>
          </a:p>
          <a:p>
            <a:r>
              <a:rPr lang="et-EE" dirty="0"/>
              <a:t>WCAG 2.0 laiem eesmärk on veebilehtede üldise </a:t>
            </a:r>
            <a:r>
              <a:rPr lang="et-EE" b="1" dirty="0"/>
              <a:t>kvaliteedi ja kasutajamugavuse tõstmine</a:t>
            </a:r>
            <a:r>
              <a:rPr lang="et-EE" dirty="0"/>
              <a:t>. Nõuete järgimine aitab muuta veebilehe selgemaks, struktuursemaks ja kasutajasõbralikumaks. </a:t>
            </a:r>
            <a:endParaRPr lang="et-EE" dirty="0"/>
          </a:p>
        </p:txBody>
      </p:sp>
    </p:spTree>
    <p:extLst>
      <p:ext uri="{BB962C8B-B14F-4D97-AF65-F5344CB8AC3E}">
        <p14:creationId xmlns:p14="http://schemas.microsoft.com/office/powerpoint/2010/main" val="2345774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UX/UI ja </a:t>
            </a:r>
            <a:r>
              <a:rPr lang="et-EE" dirty="0" err="1"/>
              <a:t>agiilne</a:t>
            </a:r>
            <a:r>
              <a:rPr lang="et-EE" dirty="0"/>
              <a:t> lähenemine 2/2</a:t>
            </a:r>
            <a:endParaRPr lang="et-EE" dirty="0"/>
          </a:p>
        </p:txBody>
      </p:sp>
      <p:sp>
        <p:nvSpPr>
          <p:cNvPr id="3" name="Sisu kohatäide 2"/>
          <p:cNvSpPr>
            <a:spLocks noGrp="1"/>
          </p:cNvSpPr>
          <p:nvPr>
            <p:ph idx="1"/>
          </p:nvPr>
        </p:nvSpPr>
        <p:spPr/>
        <p:txBody>
          <a:bodyPr>
            <a:normAutofit lnSpcReduction="10000"/>
          </a:bodyPr>
          <a:lstStyle/>
          <a:p>
            <a:r>
              <a:rPr lang="et-EE" b="1" dirty="0"/>
              <a:t>Läbipaistvus ja suhtlemine</a:t>
            </a:r>
          </a:p>
          <a:p>
            <a:pPr lvl="1"/>
            <a:r>
              <a:rPr lang="et-EE" dirty="0"/>
              <a:t>On oluline, et UX/UI spetsialistid ning arendajad üksteist mõistaksid, millised on kasutaja vajadused ning millised on arendaja piirangud.  Avatud kommunikatsioon ja regulaarne arutelu on võti, et saavutada parim tulemus kõikide sidusrühmadega.</a:t>
            </a:r>
          </a:p>
          <a:p>
            <a:r>
              <a:rPr lang="et-EE" b="1" dirty="0"/>
              <a:t>Integreeritud testimine ja kvaliteedi kontroll</a:t>
            </a:r>
            <a:endParaRPr lang="en-US" b="1" dirty="0"/>
          </a:p>
          <a:p>
            <a:pPr lvl="1"/>
            <a:r>
              <a:rPr lang="et-EE" dirty="0"/>
              <a:t>Teoorias peaks suutma sisemine testimeeskond kontrollida esialgsetes spetsifikatsioonides kirjeldatud eesmärke läbi kasutajate testimisele </a:t>
            </a:r>
            <a:r>
              <a:rPr lang="et-EE" dirty="0" err="1"/>
              <a:t>kaasmise</a:t>
            </a:r>
            <a:r>
              <a:rPr lang="et-EE" dirty="0"/>
              <a:t> ning </a:t>
            </a:r>
            <a:r>
              <a:rPr lang="et-EE" dirty="0" err="1"/>
              <a:t>persoona</a:t>
            </a:r>
            <a:r>
              <a:rPr lang="et-EE" dirty="0"/>
              <a:t> analüüside.</a:t>
            </a:r>
          </a:p>
          <a:p>
            <a:r>
              <a:rPr lang="et-EE" b="1" dirty="0"/>
              <a:t>Kaasamine mudelisse</a:t>
            </a:r>
          </a:p>
          <a:p>
            <a:pPr lvl="1"/>
            <a:r>
              <a:rPr lang="et-EE" dirty="0"/>
              <a:t>UX/UI spetsialistid on kasulik komponent </a:t>
            </a:r>
            <a:r>
              <a:rPr lang="et-EE" dirty="0" err="1"/>
              <a:t>agiilse</a:t>
            </a:r>
            <a:r>
              <a:rPr lang="et-EE" dirty="0"/>
              <a:t> arendus mudeli juures, oleks mõistlik neid </a:t>
            </a:r>
            <a:r>
              <a:rPr lang="et-EE" dirty="0" err="1"/>
              <a:t>kaasta</a:t>
            </a:r>
            <a:r>
              <a:rPr lang="et-EE" dirty="0"/>
              <a:t> igal arendus sammul, et tagada süsteemi vastavus esialgsetele kavanditele, mis oleks hästi disainitud ning suurepäraselt kasutatav</a:t>
            </a:r>
          </a:p>
          <a:p>
            <a:endParaRPr lang="et-EE" dirty="0"/>
          </a:p>
        </p:txBody>
      </p:sp>
    </p:spTree>
    <p:extLst>
      <p:ext uri="{BB962C8B-B14F-4D97-AF65-F5344CB8AC3E}">
        <p14:creationId xmlns:p14="http://schemas.microsoft.com/office/powerpoint/2010/main" val="888740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UX/UI ja </a:t>
            </a:r>
            <a:r>
              <a:rPr lang="et-EE" dirty="0" err="1"/>
              <a:t>Scrum</a:t>
            </a:r>
            <a:r>
              <a:rPr lang="et-EE" dirty="0"/>
              <a:t> 1/2</a:t>
            </a:r>
          </a:p>
        </p:txBody>
      </p:sp>
      <p:sp>
        <p:nvSpPr>
          <p:cNvPr id="3" name="Sisu kohatäide 2"/>
          <p:cNvSpPr>
            <a:spLocks noGrp="1"/>
          </p:cNvSpPr>
          <p:nvPr>
            <p:ph idx="1"/>
          </p:nvPr>
        </p:nvSpPr>
        <p:spPr/>
        <p:txBody>
          <a:bodyPr>
            <a:normAutofit/>
          </a:bodyPr>
          <a:lstStyle/>
          <a:p>
            <a:r>
              <a:rPr lang="et-EE" b="1" dirty="0"/>
              <a:t>„Disain ette“</a:t>
            </a:r>
          </a:p>
          <a:p>
            <a:pPr lvl="1"/>
            <a:r>
              <a:rPr lang="et-EE" dirty="0"/>
              <a:t>Disainerid on püsivad arendusest ees</a:t>
            </a:r>
          </a:p>
          <a:p>
            <a:pPr lvl="1"/>
            <a:r>
              <a:rPr lang="et-EE" dirty="0"/>
              <a:t>Valmis disaini kasutatakse riski vältimiseks ning vähendamiseks</a:t>
            </a:r>
          </a:p>
          <a:p>
            <a:pPr lvl="1"/>
            <a:r>
              <a:rPr lang="et-EE" dirty="0"/>
              <a:t>Sobib hästi </a:t>
            </a:r>
            <a:r>
              <a:rPr lang="et-EE" dirty="0" err="1"/>
              <a:t>prototüüpimiseks</a:t>
            </a:r>
            <a:endParaRPr lang="en-US" dirty="0"/>
          </a:p>
          <a:p>
            <a:r>
              <a:rPr lang="et-EE" b="1" dirty="0"/>
              <a:t>„Õigeks ajaks“</a:t>
            </a:r>
          </a:p>
          <a:p>
            <a:pPr lvl="1"/>
            <a:r>
              <a:rPr lang="et-EE" dirty="0"/>
              <a:t>Disain valmib sprindi vältel</a:t>
            </a:r>
          </a:p>
          <a:p>
            <a:pPr lvl="1"/>
            <a:r>
              <a:rPr lang="et-EE" dirty="0"/>
              <a:t>Võib eeldata, et on olemas tüüpilised disaini lahendused mida kasutada</a:t>
            </a:r>
          </a:p>
          <a:p>
            <a:pPr lvl="1"/>
            <a:r>
              <a:rPr lang="et-EE" dirty="0"/>
              <a:t>Nõuab palju koostööd</a:t>
            </a:r>
            <a:endParaRPr lang="en-US" dirty="0"/>
          </a:p>
          <a:p>
            <a:pPr lvl="1"/>
            <a:r>
              <a:rPr lang="et-EE" dirty="0"/>
              <a:t>Lihtne jälgida</a:t>
            </a:r>
            <a:endParaRPr lang="en-US" dirty="0"/>
          </a:p>
        </p:txBody>
      </p:sp>
    </p:spTree>
    <p:extLst>
      <p:ext uri="{BB962C8B-B14F-4D97-AF65-F5344CB8AC3E}">
        <p14:creationId xmlns:p14="http://schemas.microsoft.com/office/powerpoint/2010/main" val="3094706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UX/UI ja </a:t>
            </a:r>
            <a:r>
              <a:rPr lang="et-EE" dirty="0" err="1"/>
              <a:t>Scrum</a:t>
            </a:r>
            <a:r>
              <a:rPr lang="et-EE" dirty="0"/>
              <a:t> 2/2</a:t>
            </a:r>
            <a:endParaRPr lang="et-EE" dirty="0"/>
          </a:p>
        </p:txBody>
      </p:sp>
      <p:sp>
        <p:nvSpPr>
          <p:cNvPr id="3" name="Sisu kohatäide 2"/>
          <p:cNvSpPr>
            <a:spLocks noGrp="1"/>
          </p:cNvSpPr>
          <p:nvPr>
            <p:ph idx="1"/>
          </p:nvPr>
        </p:nvSpPr>
        <p:spPr/>
        <p:txBody>
          <a:bodyPr>
            <a:normAutofit/>
          </a:bodyPr>
          <a:lstStyle/>
          <a:p>
            <a:r>
              <a:rPr lang="et-EE" b="1" dirty="0"/>
              <a:t>„Disaini jõnks“</a:t>
            </a:r>
            <a:endParaRPr lang="en-US" b="1" dirty="0"/>
          </a:p>
          <a:p>
            <a:pPr lvl="1"/>
            <a:r>
              <a:rPr lang="et-EE" dirty="0"/>
              <a:t>Ei lisata sprindi demosse</a:t>
            </a:r>
          </a:p>
          <a:p>
            <a:pPr lvl="1"/>
            <a:r>
              <a:rPr lang="et-EE" dirty="0"/>
              <a:t>Trügib tavalisele sprindile vahele</a:t>
            </a:r>
          </a:p>
          <a:p>
            <a:pPr lvl="1"/>
            <a:r>
              <a:rPr lang="et-EE" dirty="0"/>
              <a:t>Tüüpiliselt kasutatud tehnilise arenduse tarbeks</a:t>
            </a:r>
            <a:endParaRPr lang="en-US" dirty="0"/>
          </a:p>
          <a:p>
            <a:r>
              <a:rPr lang="et-EE" b="1" dirty="0"/>
              <a:t>„Sprindi paarid“</a:t>
            </a:r>
          </a:p>
          <a:p>
            <a:pPr lvl="1"/>
            <a:r>
              <a:rPr lang="et-EE" dirty="0"/>
              <a:t>Disain on ühe sprindi jagu arendusest ees</a:t>
            </a:r>
          </a:p>
          <a:p>
            <a:pPr lvl="1"/>
            <a:r>
              <a:rPr lang="et-EE" dirty="0"/>
              <a:t>Tähtsustatakse ajalist väärtust üle skoobi</a:t>
            </a:r>
            <a:endParaRPr lang="en-US" dirty="0"/>
          </a:p>
          <a:p>
            <a:pPr lvl="1"/>
            <a:r>
              <a:rPr lang="et-EE" dirty="0"/>
              <a:t>Arvestab funktsionaalseid sõltuvusi</a:t>
            </a:r>
            <a:endParaRPr lang="en-US" dirty="0"/>
          </a:p>
          <a:p>
            <a:pPr marL="45720" indent="0">
              <a:buNone/>
            </a:pPr>
            <a:endParaRPr lang="et-EE" dirty="0"/>
          </a:p>
        </p:txBody>
      </p:sp>
    </p:spTree>
    <p:extLst>
      <p:ext uri="{BB962C8B-B14F-4D97-AF65-F5344CB8AC3E}">
        <p14:creationId xmlns:p14="http://schemas.microsoft.com/office/powerpoint/2010/main" val="2249581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t-EE" dirty="0"/>
              <a:t>Eelmised korrad</a:t>
            </a:r>
          </a:p>
        </p:txBody>
      </p:sp>
      <p:sp>
        <p:nvSpPr>
          <p:cNvPr id="5" name="Subtitle 4"/>
          <p:cNvSpPr>
            <a:spLocks noGrp="1"/>
          </p:cNvSpPr>
          <p:nvPr>
            <p:ph type="subTitle" idx="1"/>
          </p:nvPr>
        </p:nvSpPr>
        <p:spPr/>
        <p:txBody>
          <a:bodyPr/>
          <a:lstStyle/>
          <a:p>
            <a:endParaRPr lang="et-EE"/>
          </a:p>
        </p:txBody>
      </p:sp>
    </p:spTree>
    <p:extLst>
      <p:ext uri="{BB962C8B-B14F-4D97-AF65-F5344CB8AC3E}">
        <p14:creationId xmlns:p14="http://schemas.microsoft.com/office/powerpoint/2010/main" val="4045200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Aines kaetud teemad</a:t>
            </a:r>
          </a:p>
        </p:txBody>
      </p:sp>
      <p:sp>
        <p:nvSpPr>
          <p:cNvPr id="3" name="Content Placeholder 2"/>
          <p:cNvSpPr>
            <a:spLocks noGrp="1"/>
          </p:cNvSpPr>
          <p:nvPr>
            <p:ph idx="1"/>
          </p:nvPr>
        </p:nvSpPr>
        <p:spPr/>
        <p:txBody>
          <a:bodyPr vert="horz" lIns="91440" tIns="45720" rIns="91440" bIns="45720" rtlCol="0" anchor="t">
            <a:normAutofit lnSpcReduction="10000"/>
          </a:bodyPr>
          <a:lstStyle/>
          <a:p>
            <a:r>
              <a:rPr lang="et-EE" dirty="0" err="1"/>
              <a:t>Nielseni</a:t>
            </a:r>
            <a:r>
              <a:rPr lang="et-EE" dirty="0"/>
              <a:t> </a:t>
            </a:r>
            <a:r>
              <a:rPr lang="et-EE" dirty="0" err="1"/>
              <a:t>heuristikud</a:t>
            </a:r>
            <a:endParaRPr lang="et-EE" dirty="0"/>
          </a:p>
          <a:p>
            <a:pPr lvl="0"/>
            <a:r>
              <a:rPr lang="et-EE" dirty="0"/>
              <a:t>Hea kasutajaliidese põhitõed</a:t>
            </a:r>
          </a:p>
          <a:p>
            <a:pPr lvl="0"/>
            <a:r>
              <a:rPr lang="et-EE" dirty="0"/>
              <a:t>Halva kasutajaliidese omadused</a:t>
            </a:r>
          </a:p>
          <a:p>
            <a:pPr lvl="0"/>
            <a:r>
              <a:rPr lang="et-EE" dirty="0"/>
              <a:t>Disainimustrid</a:t>
            </a:r>
          </a:p>
          <a:p>
            <a:pPr lvl="0"/>
            <a:r>
              <a:rPr lang="et-EE" dirty="0" err="1"/>
              <a:t>Nielseni</a:t>
            </a:r>
            <a:r>
              <a:rPr lang="et-EE" dirty="0"/>
              <a:t> </a:t>
            </a:r>
            <a:r>
              <a:rPr lang="et-EE" dirty="0" err="1"/>
              <a:t>heuristikud</a:t>
            </a:r>
            <a:endParaRPr lang="et-EE" dirty="0"/>
          </a:p>
          <a:p>
            <a:pPr lvl="0"/>
            <a:r>
              <a:rPr lang="et-EE" dirty="0" err="1"/>
              <a:t>Prototüüpimise</a:t>
            </a:r>
            <a:r>
              <a:rPr lang="et-EE" dirty="0"/>
              <a:t> tasemed ja meediumid</a:t>
            </a:r>
          </a:p>
          <a:p>
            <a:pPr lvl="0"/>
            <a:r>
              <a:rPr lang="et-EE" dirty="0" err="1"/>
              <a:t>Prototüüpimistarkvara</a:t>
            </a:r>
            <a:endParaRPr lang="et-EE" dirty="0"/>
          </a:p>
          <a:p>
            <a:pPr lvl="0"/>
            <a:r>
              <a:rPr lang="et-EE" dirty="0"/>
              <a:t>PET disain</a:t>
            </a:r>
          </a:p>
          <a:p>
            <a:pPr lvl="0"/>
            <a:r>
              <a:rPr lang="et-EE" dirty="0" err="1"/>
              <a:t>Mängustamine</a:t>
            </a:r>
            <a:endParaRPr lang="et-EE" dirty="0"/>
          </a:p>
          <a:p>
            <a:endParaRPr lang="et-EE" dirty="0"/>
          </a:p>
          <a:p>
            <a:endParaRPr lang="et-EE" dirty="0"/>
          </a:p>
        </p:txBody>
      </p:sp>
    </p:spTree>
    <p:extLst>
      <p:ext uri="{BB962C8B-B14F-4D97-AF65-F5344CB8AC3E}">
        <p14:creationId xmlns:p14="http://schemas.microsoft.com/office/powerpoint/2010/main" val="2043846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p:cNvSpPr>
            <a:spLocks noGrp="1"/>
          </p:cNvSpPr>
          <p:nvPr>
            <p:ph type="title"/>
          </p:nvPr>
        </p:nvSpPr>
        <p:spPr/>
        <p:txBody>
          <a:bodyPr/>
          <a:lstStyle/>
          <a:p>
            <a:r>
              <a:rPr lang="et-EE" dirty="0"/>
              <a:t>Loeng 1</a:t>
            </a:r>
          </a:p>
        </p:txBody>
      </p:sp>
      <p:sp>
        <p:nvSpPr>
          <p:cNvPr id="5" name="Teksti kohatäide 4"/>
          <p:cNvSpPr>
            <a:spLocks noGrp="1"/>
          </p:cNvSpPr>
          <p:nvPr>
            <p:ph type="body" idx="1"/>
          </p:nvPr>
        </p:nvSpPr>
        <p:spPr/>
        <p:txBody>
          <a:bodyPr/>
          <a:lstStyle/>
          <a:p>
            <a:r>
              <a:rPr lang="et-EE" dirty="0" err="1"/>
              <a:t>Heuristline</a:t>
            </a:r>
            <a:r>
              <a:rPr lang="et-EE" dirty="0"/>
              <a:t> hindamine ja </a:t>
            </a:r>
            <a:r>
              <a:rPr lang="et-EE" dirty="0" err="1"/>
              <a:t>prioritiseerimine</a:t>
            </a:r>
            <a:endParaRPr lang="et-EE" dirty="0"/>
          </a:p>
        </p:txBody>
      </p:sp>
    </p:spTree>
    <p:extLst>
      <p:ext uri="{BB962C8B-B14F-4D97-AF65-F5344CB8AC3E}">
        <p14:creationId xmlns:p14="http://schemas.microsoft.com/office/powerpoint/2010/main" val="4057243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Heuristiline hindamine </a:t>
            </a:r>
            <a:r>
              <a:rPr lang="et-EE" sz="2000" dirty="0"/>
              <a:t>Jakob </a:t>
            </a:r>
            <a:r>
              <a:rPr lang="et-EE" sz="2000" dirty="0" err="1"/>
              <a:t>Nielsen</a:t>
            </a:r>
            <a:endParaRPr lang="et-EE" dirty="0"/>
          </a:p>
        </p:txBody>
      </p:sp>
      <p:sp>
        <p:nvSpPr>
          <p:cNvPr id="3" name="Sisu kohatäide 2"/>
          <p:cNvSpPr>
            <a:spLocks noGrp="1"/>
          </p:cNvSpPr>
          <p:nvPr>
            <p:ph idx="1"/>
          </p:nvPr>
        </p:nvSpPr>
        <p:spPr/>
        <p:txBody>
          <a:bodyPr>
            <a:normAutofit fontScale="92500" lnSpcReduction="20000"/>
          </a:bodyPr>
          <a:lstStyle/>
          <a:p>
            <a:pPr marL="502920" indent="-457200">
              <a:buFont typeface="+mj-lt"/>
              <a:buAutoNum type="arabicPeriod"/>
            </a:pPr>
            <a:r>
              <a:rPr lang="et-EE" dirty="0"/>
              <a:t>Süsteemi oleku nähtavus</a:t>
            </a:r>
          </a:p>
          <a:p>
            <a:pPr marL="502920" indent="-457200">
              <a:buFont typeface="+mj-lt"/>
              <a:buAutoNum type="arabicPeriod"/>
            </a:pPr>
            <a:r>
              <a:rPr lang="et-EE" dirty="0"/>
              <a:t>Vastavus reaalsele maailma</a:t>
            </a:r>
          </a:p>
          <a:p>
            <a:pPr marL="502920" indent="-457200">
              <a:buFont typeface="+mj-lt"/>
              <a:buAutoNum type="arabicPeriod"/>
            </a:pPr>
            <a:r>
              <a:rPr lang="et-EE" dirty="0"/>
              <a:t>Kasutaja kontroll ja vabadus</a:t>
            </a:r>
          </a:p>
          <a:p>
            <a:pPr marL="502920" indent="-457200">
              <a:buFont typeface="+mj-lt"/>
              <a:buAutoNum type="arabicPeriod"/>
            </a:pPr>
            <a:r>
              <a:rPr lang="et-EE" dirty="0"/>
              <a:t>Järjepidevus ja standardid</a:t>
            </a:r>
          </a:p>
          <a:p>
            <a:pPr marL="502920" indent="-457200">
              <a:buFont typeface="+mj-lt"/>
              <a:buAutoNum type="arabicPeriod"/>
            </a:pPr>
            <a:r>
              <a:rPr lang="et-EE" dirty="0"/>
              <a:t>Vigade ennetamine</a:t>
            </a:r>
          </a:p>
          <a:p>
            <a:pPr marL="502920" indent="-457200">
              <a:buFont typeface="+mj-lt"/>
              <a:buAutoNum type="arabicPeriod"/>
            </a:pPr>
            <a:r>
              <a:rPr lang="et-EE" dirty="0"/>
              <a:t>Aratundmine on parem kui meelde jätmine</a:t>
            </a:r>
          </a:p>
          <a:p>
            <a:pPr marL="502920" indent="-457200">
              <a:buFont typeface="+mj-lt"/>
              <a:buAutoNum type="arabicPeriod"/>
            </a:pPr>
            <a:r>
              <a:rPr lang="et-EE" dirty="0"/>
              <a:t>Paindlikus ja efektiivsus</a:t>
            </a:r>
          </a:p>
          <a:p>
            <a:pPr marL="502920" indent="-457200">
              <a:buFont typeface="+mj-lt"/>
              <a:buAutoNum type="arabicPeriod"/>
            </a:pPr>
            <a:r>
              <a:rPr lang="et-EE" dirty="0"/>
              <a:t>Esteetiline ja minimalistlik disain</a:t>
            </a:r>
          </a:p>
          <a:p>
            <a:pPr marL="502920" indent="-457200">
              <a:buFont typeface="+mj-lt"/>
              <a:buAutoNum type="arabicPeriod"/>
            </a:pPr>
            <a:r>
              <a:rPr lang="et-EE" dirty="0"/>
              <a:t>Vigade tundmine ja neist taastumine</a:t>
            </a:r>
          </a:p>
          <a:p>
            <a:pPr marL="502920" indent="-457200">
              <a:buFont typeface="+mj-lt"/>
              <a:buAutoNum type="arabicPeriod"/>
            </a:pPr>
            <a:r>
              <a:rPr lang="et-EE" dirty="0"/>
              <a:t>Abi ja dokumentatsioon</a:t>
            </a:r>
          </a:p>
        </p:txBody>
      </p:sp>
      <p:pic>
        <p:nvPicPr>
          <p:cNvPr id="2050" name="Picture 2" descr="Image result for 10 Usability Heuris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774" y="1965960"/>
            <a:ext cx="5431276" cy="350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810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Heuristilise hindamise protsess</a:t>
            </a:r>
          </a:p>
        </p:txBody>
      </p:sp>
      <p:sp>
        <p:nvSpPr>
          <p:cNvPr id="3" name="Sisu kohatäide 2"/>
          <p:cNvSpPr>
            <a:spLocks noGrp="1"/>
          </p:cNvSpPr>
          <p:nvPr>
            <p:ph idx="1"/>
          </p:nvPr>
        </p:nvSpPr>
        <p:spPr/>
        <p:txBody>
          <a:bodyPr/>
          <a:lstStyle/>
          <a:p>
            <a:pPr marL="502920" indent="-457200">
              <a:buFont typeface="+mj-lt"/>
              <a:buAutoNum type="arabicPeriod"/>
            </a:pPr>
            <a:r>
              <a:rPr lang="et-EE" dirty="0"/>
              <a:t>Meetod - 10 levinumat heuristikat</a:t>
            </a:r>
          </a:p>
          <a:p>
            <a:pPr marL="502920" indent="-457200">
              <a:buFont typeface="+mj-lt"/>
              <a:buAutoNum type="arabicPeriod"/>
            </a:pPr>
            <a:r>
              <a:rPr lang="et-EE" dirty="0"/>
              <a:t>Hindamise viib läbi 3-5 UX spetsi</a:t>
            </a:r>
          </a:p>
          <a:p>
            <a:pPr marL="502920" indent="-457200">
              <a:buFont typeface="+mj-lt"/>
              <a:buAutoNum type="arabicPeriod"/>
            </a:pPr>
            <a:r>
              <a:rPr lang="et-EE" dirty="0"/>
              <a:t>Võib kasutada arenduse igas faasis</a:t>
            </a:r>
          </a:p>
          <a:p>
            <a:pPr marL="502920" indent="-457200">
              <a:buFont typeface="+mj-lt"/>
              <a:buAutoNum type="arabicPeriod"/>
            </a:pPr>
            <a:r>
              <a:rPr lang="et-EE" dirty="0"/>
              <a:t>Eelised: nõuab vähe ressurssi ja on efektiivne</a:t>
            </a:r>
          </a:p>
          <a:p>
            <a:pPr marL="502920" indent="-457200">
              <a:buFont typeface="+mj-lt"/>
              <a:buAutoNum type="arabicPeriod"/>
            </a:pPr>
            <a:r>
              <a:rPr lang="et-EE" dirty="0"/>
              <a:t>Miinused: ei kaasa lõppkasutajaid ning põhineb paljuski eksperdi arvamusel</a:t>
            </a:r>
          </a:p>
          <a:p>
            <a:pPr marL="502920" indent="-457200">
              <a:buFont typeface="+mj-lt"/>
              <a:buAutoNum type="arabicPeriod"/>
            </a:pPr>
            <a:r>
              <a:rPr lang="et-EE" dirty="0"/>
              <a:t>Valmistumiseks: skoop, arusaam lõppkasutajatest, ülevaade toimingutest, </a:t>
            </a:r>
            <a:r>
              <a:rPr lang="et-EE" dirty="0" err="1"/>
              <a:t>doku</a:t>
            </a:r>
            <a:endParaRPr lang="et-EE" dirty="0"/>
          </a:p>
          <a:p>
            <a:pPr marL="502920" indent="-457200">
              <a:buFont typeface="+mj-lt"/>
              <a:buAutoNum type="arabicPeriod"/>
            </a:pPr>
            <a:r>
              <a:rPr lang="et-EE" dirty="0"/>
              <a:t>Hindamine individuaalselt &gt; arutelu grupis</a:t>
            </a:r>
          </a:p>
          <a:p>
            <a:pPr marL="502920" indent="-457200">
              <a:buFont typeface="+mj-lt"/>
              <a:buAutoNum type="arabicPeriod"/>
            </a:pPr>
            <a:r>
              <a:rPr lang="et-EE" dirty="0"/>
              <a:t>Hindamise tulemuste </a:t>
            </a:r>
            <a:r>
              <a:rPr lang="et-EE" dirty="0" err="1"/>
              <a:t>prioritiseerimine</a:t>
            </a:r>
            <a:r>
              <a:rPr lang="et-EE" dirty="0"/>
              <a:t> ja esitamine</a:t>
            </a:r>
          </a:p>
          <a:p>
            <a:pPr marL="502920" indent="-457200">
              <a:buFont typeface="+mj-lt"/>
              <a:buAutoNum type="arabicPeriod"/>
            </a:pPr>
            <a:endParaRPr lang="et-EE" dirty="0"/>
          </a:p>
        </p:txBody>
      </p:sp>
    </p:spTree>
    <p:extLst>
      <p:ext uri="{BB962C8B-B14F-4D97-AF65-F5344CB8AC3E}">
        <p14:creationId xmlns:p14="http://schemas.microsoft.com/office/powerpoint/2010/main" val="454379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Heuristika hindamise näide</a:t>
            </a:r>
          </a:p>
        </p:txBody>
      </p:sp>
      <p:sp>
        <p:nvSpPr>
          <p:cNvPr id="3" name="Sisu kohatäide 2"/>
          <p:cNvSpPr>
            <a:spLocks noGrp="1"/>
          </p:cNvSpPr>
          <p:nvPr>
            <p:ph idx="1"/>
          </p:nvPr>
        </p:nvSpPr>
        <p:spPr/>
        <p:txBody>
          <a:bodyPr/>
          <a:lstStyle/>
          <a:p>
            <a:pPr marL="45720" indent="0">
              <a:buNone/>
            </a:pPr>
            <a:r>
              <a:rPr lang="en-US" b="1" dirty="0"/>
              <a:t>Can’t copy info from one window to another</a:t>
            </a:r>
            <a:r>
              <a:rPr lang="et-EE" b="1" dirty="0"/>
              <a:t>:</a:t>
            </a:r>
          </a:p>
          <a:p>
            <a:r>
              <a:rPr lang="et-EE" dirty="0"/>
              <a:t>V</a:t>
            </a:r>
            <a:r>
              <a:rPr lang="en-US" dirty="0" err="1"/>
              <a:t>iolates</a:t>
            </a:r>
            <a:r>
              <a:rPr lang="en-US" dirty="0"/>
              <a:t> “Minimize the users’ memory load”</a:t>
            </a:r>
            <a:endParaRPr lang="et-EE" dirty="0"/>
          </a:p>
          <a:p>
            <a:r>
              <a:rPr lang="en-US" dirty="0"/>
              <a:t>fix: allow copying </a:t>
            </a:r>
            <a:endParaRPr lang="et-EE" dirty="0"/>
          </a:p>
          <a:p>
            <a:pPr marL="45720" indent="0">
              <a:buNone/>
            </a:pPr>
            <a:r>
              <a:rPr lang="en-US" b="1" dirty="0"/>
              <a:t>Typography uses mix of upper/lower case formats and fonts</a:t>
            </a:r>
            <a:r>
              <a:rPr lang="et-EE" b="1" dirty="0"/>
              <a:t>:</a:t>
            </a:r>
          </a:p>
          <a:p>
            <a:r>
              <a:rPr lang="et-EE" dirty="0"/>
              <a:t>V</a:t>
            </a:r>
            <a:r>
              <a:rPr lang="en-US" dirty="0" err="1"/>
              <a:t>iolates</a:t>
            </a:r>
            <a:r>
              <a:rPr lang="en-US" dirty="0"/>
              <a:t> “Consistency and standards” </a:t>
            </a:r>
            <a:endParaRPr lang="et-EE" dirty="0"/>
          </a:p>
          <a:p>
            <a:r>
              <a:rPr lang="en-US" dirty="0"/>
              <a:t>slows users down</a:t>
            </a:r>
            <a:endParaRPr lang="et-EE" dirty="0"/>
          </a:p>
          <a:p>
            <a:r>
              <a:rPr lang="en-US" dirty="0"/>
              <a:t>probably wouldn’t be found by user testing</a:t>
            </a:r>
            <a:endParaRPr lang="et-EE" dirty="0"/>
          </a:p>
          <a:p>
            <a:r>
              <a:rPr lang="en-US" dirty="0"/>
              <a:t>fix: pick a single format for entire interface </a:t>
            </a:r>
            <a:endParaRPr lang="et-EE" b="1" dirty="0"/>
          </a:p>
          <a:p>
            <a:endParaRPr lang="et-EE" b="1" dirty="0"/>
          </a:p>
        </p:txBody>
      </p:sp>
    </p:spTree>
    <p:extLst>
      <p:ext uri="{BB962C8B-B14F-4D97-AF65-F5344CB8AC3E}">
        <p14:creationId xmlns:p14="http://schemas.microsoft.com/office/powerpoint/2010/main" val="3656344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Ülesanne</a:t>
            </a:r>
          </a:p>
        </p:txBody>
      </p:sp>
      <p:sp>
        <p:nvSpPr>
          <p:cNvPr id="3" name="Sisu kohatäide 2"/>
          <p:cNvSpPr>
            <a:spLocks noGrp="1"/>
          </p:cNvSpPr>
          <p:nvPr>
            <p:ph idx="1"/>
          </p:nvPr>
        </p:nvSpPr>
        <p:spPr/>
        <p:txBody>
          <a:bodyPr/>
          <a:lstStyle/>
          <a:p>
            <a:r>
              <a:rPr lang="et-EE" dirty="0"/>
              <a:t>Saidi heuristiline hindamine</a:t>
            </a:r>
          </a:p>
        </p:txBody>
      </p:sp>
    </p:spTree>
    <p:extLst>
      <p:ext uri="{BB962C8B-B14F-4D97-AF65-F5344CB8AC3E}">
        <p14:creationId xmlns:p14="http://schemas.microsoft.com/office/powerpoint/2010/main" val="2213300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p:cNvSpPr>
            <a:spLocks noGrp="1"/>
          </p:cNvSpPr>
          <p:nvPr>
            <p:ph type="title"/>
          </p:nvPr>
        </p:nvSpPr>
        <p:spPr/>
        <p:txBody>
          <a:bodyPr/>
          <a:lstStyle/>
          <a:p>
            <a:r>
              <a:rPr lang="et-EE" dirty="0"/>
              <a:t>Juurdepääsetavuse kasutaja rühmad</a:t>
            </a:r>
          </a:p>
        </p:txBody>
      </p:sp>
      <p:sp>
        <p:nvSpPr>
          <p:cNvPr id="5" name="Sisu kohatäide 4"/>
          <p:cNvSpPr>
            <a:spLocks noGrp="1"/>
          </p:cNvSpPr>
          <p:nvPr>
            <p:ph idx="1"/>
          </p:nvPr>
        </p:nvSpPr>
        <p:spPr/>
        <p:txBody>
          <a:bodyPr/>
          <a:lstStyle/>
          <a:p>
            <a:r>
              <a:rPr lang="et-EE" dirty="0"/>
              <a:t>Nägemis-, kuulmis-, kõne-, taju- ja keelepuuetega inimesed</a:t>
            </a:r>
          </a:p>
          <a:p>
            <a:r>
              <a:rPr lang="et-EE" dirty="0"/>
              <a:t>Õpiraskustega inimesed</a:t>
            </a:r>
          </a:p>
          <a:p>
            <a:r>
              <a:rPr lang="et-EE" dirty="0"/>
              <a:t>Füüsiliste ja neuroloogiliste puudega inimesed</a:t>
            </a:r>
          </a:p>
          <a:p>
            <a:r>
              <a:rPr lang="et-EE" dirty="0"/>
              <a:t>Eakamad inimesed</a:t>
            </a:r>
            <a:endParaRPr lang="et-EE" dirty="0"/>
          </a:p>
        </p:txBody>
      </p:sp>
      <p:pic>
        <p:nvPicPr>
          <p:cNvPr id="6" name="Picture 2" descr="Image result for WCAG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040" y="3272590"/>
            <a:ext cx="3704808" cy="3066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558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Loeng 2</a:t>
            </a:r>
          </a:p>
        </p:txBody>
      </p:sp>
      <p:sp>
        <p:nvSpPr>
          <p:cNvPr id="3" name="Teksti kohatäide 2"/>
          <p:cNvSpPr>
            <a:spLocks noGrp="1"/>
          </p:cNvSpPr>
          <p:nvPr>
            <p:ph type="body" idx="1"/>
          </p:nvPr>
        </p:nvSpPr>
        <p:spPr/>
        <p:txBody>
          <a:bodyPr/>
          <a:lstStyle/>
          <a:p>
            <a:r>
              <a:rPr lang="et-EE" dirty="0"/>
              <a:t>Sihtkasutaja ehk </a:t>
            </a:r>
            <a:r>
              <a:rPr lang="et-EE" dirty="0" err="1"/>
              <a:t>persoona</a:t>
            </a:r>
            <a:endParaRPr lang="et-EE" dirty="0"/>
          </a:p>
        </p:txBody>
      </p:sp>
    </p:spTree>
    <p:extLst>
      <p:ext uri="{BB962C8B-B14F-4D97-AF65-F5344CB8AC3E}">
        <p14:creationId xmlns:p14="http://schemas.microsoft.com/office/powerpoint/2010/main" val="3517278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Miks on </a:t>
            </a:r>
            <a:r>
              <a:rPr lang="et-EE" dirty="0" err="1"/>
              <a:t>persoonad</a:t>
            </a:r>
            <a:r>
              <a:rPr lang="et-EE" dirty="0"/>
              <a:t> kasulikud?</a:t>
            </a:r>
          </a:p>
        </p:txBody>
      </p:sp>
      <p:sp>
        <p:nvSpPr>
          <p:cNvPr id="3" name="Sisu kohatäide 2"/>
          <p:cNvSpPr>
            <a:spLocks noGrp="1"/>
          </p:cNvSpPr>
          <p:nvPr>
            <p:ph idx="1"/>
          </p:nvPr>
        </p:nvSpPr>
        <p:spPr/>
        <p:txBody>
          <a:bodyPr/>
          <a:lstStyle/>
          <a:p>
            <a:r>
              <a:rPr lang="et-EE" dirty="0"/>
              <a:t>Aitavad disainimisel teha paremaid otsuseid</a:t>
            </a:r>
          </a:p>
          <a:p>
            <a:r>
              <a:rPr lang="et-EE" dirty="0"/>
              <a:t>Aitab olla rohkem kasutajale suunatud</a:t>
            </a:r>
          </a:p>
          <a:p>
            <a:r>
              <a:rPr lang="et-EE" dirty="0"/>
              <a:t>Selge </a:t>
            </a:r>
            <a:r>
              <a:rPr lang="et-EE"/>
              <a:t>arusaam kasutajatest</a:t>
            </a:r>
            <a:endParaRPr lang="et-EE" dirty="0"/>
          </a:p>
        </p:txBody>
      </p:sp>
    </p:spTree>
    <p:extLst>
      <p:ext uri="{BB962C8B-B14F-4D97-AF65-F5344CB8AC3E}">
        <p14:creationId xmlns:p14="http://schemas.microsoft.com/office/powerpoint/2010/main" val="40990453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Info kogumine</a:t>
            </a:r>
          </a:p>
        </p:txBody>
      </p:sp>
      <p:sp>
        <p:nvSpPr>
          <p:cNvPr id="3" name="Sisu kohatäide 2"/>
          <p:cNvSpPr>
            <a:spLocks noGrp="1"/>
          </p:cNvSpPr>
          <p:nvPr>
            <p:ph idx="1"/>
          </p:nvPr>
        </p:nvSpPr>
        <p:spPr/>
        <p:txBody>
          <a:bodyPr/>
          <a:lstStyle/>
          <a:p>
            <a:r>
              <a:rPr lang="fi-FI" dirty="0" err="1"/>
              <a:t>Intervjuu</a:t>
            </a:r>
            <a:r>
              <a:rPr lang="fi-FI" dirty="0"/>
              <a:t> </a:t>
            </a:r>
            <a:r>
              <a:rPr lang="fi-FI" dirty="0" err="1"/>
              <a:t>läbiviimine</a:t>
            </a:r>
            <a:r>
              <a:rPr lang="fi-FI" dirty="0"/>
              <a:t> (45-60 min): </a:t>
            </a:r>
            <a:r>
              <a:rPr lang="fi-FI" dirty="0" err="1"/>
              <a:t>aktiivne</a:t>
            </a:r>
            <a:r>
              <a:rPr lang="et-EE" dirty="0"/>
              <a:t> kuulamine, avatud küsimused; märkmed; töökoha foto</a:t>
            </a:r>
          </a:p>
          <a:p>
            <a:r>
              <a:rPr lang="fi-FI" dirty="0" err="1"/>
              <a:t>Mida</a:t>
            </a:r>
            <a:r>
              <a:rPr lang="fi-FI" dirty="0"/>
              <a:t> </a:t>
            </a:r>
            <a:r>
              <a:rPr lang="fi-FI" dirty="0" err="1"/>
              <a:t>küsida</a:t>
            </a:r>
            <a:r>
              <a:rPr lang="fi-FI" dirty="0"/>
              <a:t> </a:t>
            </a:r>
            <a:r>
              <a:rPr lang="fi-FI" dirty="0" err="1"/>
              <a:t>otse</a:t>
            </a:r>
            <a:r>
              <a:rPr lang="fi-FI" dirty="0"/>
              <a:t> ja </a:t>
            </a:r>
            <a:r>
              <a:rPr lang="fi-FI" dirty="0" err="1"/>
              <a:t>kaudselt</a:t>
            </a:r>
            <a:r>
              <a:rPr lang="fi-FI" dirty="0"/>
              <a:t>?</a:t>
            </a:r>
            <a:endParaRPr lang="et-EE" dirty="0"/>
          </a:p>
          <a:p>
            <a:pPr lvl="1"/>
            <a:r>
              <a:rPr lang="fi-FI" dirty="0" err="1"/>
              <a:t>Erialane</a:t>
            </a:r>
            <a:r>
              <a:rPr lang="fi-FI" dirty="0"/>
              <a:t> info. </a:t>
            </a:r>
            <a:r>
              <a:rPr lang="fi-FI" dirty="0" err="1"/>
              <a:t>Pädevus</a:t>
            </a:r>
            <a:r>
              <a:rPr lang="fi-FI" dirty="0"/>
              <a:t>, nii </a:t>
            </a:r>
            <a:r>
              <a:rPr lang="fi-FI" dirty="0" err="1"/>
              <a:t>tehniline</a:t>
            </a:r>
            <a:r>
              <a:rPr lang="fi-FI" dirty="0"/>
              <a:t> </a:t>
            </a:r>
            <a:r>
              <a:rPr lang="fi-FI" dirty="0" err="1"/>
              <a:t>kui</a:t>
            </a:r>
            <a:r>
              <a:rPr lang="fi-FI" dirty="0"/>
              <a:t> ka </a:t>
            </a:r>
            <a:r>
              <a:rPr lang="fi-FI" dirty="0" err="1"/>
              <a:t>erialane</a:t>
            </a:r>
            <a:endParaRPr lang="et-EE" dirty="0"/>
          </a:p>
          <a:p>
            <a:pPr lvl="1"/>
            <a:r>
              <a:rPr lang="fi-FI" dirty="0" err="1"/>
              <a:t>Tööprotsess</a:t>
            </a:r>
            <a:r>
              <a:rPr lang="fi-FI" dirty="0"/>
              <a:t> ja </a:t>
            </a:r>
            <a:r>
              <a:rPr lang="fi-FI" dirty="0" err="1"/>
              <a:t>tüüpiline</a:t>
            </a:r>
            <a:r>
              <a:rPr lang="fi-FI" dirty="0"/>
              <a:t> </a:t>
            </a:r>
            <a:r>
              <a:rPr lang="fi-FI" dirty="0" err="1"/>
              <a:t>päev</a:t>
            </a:r>
            <a:r>
              <a:rPr lang="fi-FI" dirty="0"/>
              <a:t>. </a:t>
            </a:r>
            <a:r>
              <a:rPr lang="fi-FI" dirty="0" err="1"/>
              <a:t>Millal</a:t>
            </a:r>
            <a:r>
              <a:rPr lang="fi-FI" dirty="0"/>
              <a:t> </a:t>
            </a:r>
            <a:r>
              <a:rPr lang="fi-FI" dirty="0" err="1"/>
              <a:t>süsteemi</a:t>
            </a:r>
            <a:r>
              <a:rPr lang="fi-FI" dirty="0"/>
              <a:t> </a:t>
            </a:r>
            <a:r>
              <a:rPr lang="fi-FI" dirty="0" err="1"/>
              <a:t>kasutatakse</a:t>
            </a:r>
            <a:r>
              <a:rPr lang="fi-FI" dirty="0"/>
              <a:t>?</a:t>
            </a:r>
            <a:endParaRPr lang="et-EE" dirty="0"/>
          </a:p>
          <a:p>
            <a:pPr lvl="1"/>
            <a:r>
              <a:rPr lang="fi-FI" dirty="0" err="1"/>
              <a:t>Milliseid</a:t>
            </a:r>
            <a:r>
              <a:rPr lang="fi-FI" dirty="0"/>
              <a:t> </a:t>
            </a:r>
            <a:r>
              <a:rPr lang="fi-FI" dirty="0" err="1"/>
              <a:t>infosüsteeme</a:t>
            </a:r>
            <a:r>
              <a:rPr lang="fi-FI" dirty="0"/>
              <a:t> </a:t>
            </a:r>
            <a:r>
              <a:rPr lang="fi-FI" dirty="0" err="1"/>
              <a:t>ta</a:t>
            </a:r>
            <a:r>
              <a:rPr lang="fi-FI" dirty="0"/>
              <a:t> </a:t>
            </a:r>
            <a:r>
              <a:rPr lang="fi-FI" dirty="0" err="1"/>
              <a:t>kasutab</a:t>
            </a:r>
            <a:r>
              <a:rPr lang="fi-FI" dirty="0"/>
              <a:t> ja </a:t>
            </a:r>
            <a:r>
              <a:rPr lang="fi-FI" dirty="0" err="1"/>
              <a:t>kuidas</a:t>
            </a:r>
            <a:r>
              <a:rPr lang="fi-FI" dirty="0"/>
              <a:t>?</a:t>
            </a:r>
            <a:endParaRPr lang="et-EE" dirty="0"/>
          </a:p>
          <a:p>
            <a:pPr lvl="1"/>
            <a:r>
              <a:rPr lang="fr-FR" dirty="0"/>
              <a:t>Mis talle meeldib ja mis mitte? Mis tekitab stressi?</a:t>
            </a:r>
            <a:endParaRPr lang="et-EE" dirty="0"/>
          </a:p>
          <a:p>
            <a:pPr lvl="1"/>
            <a:r>
              <a:rPr lang="et-EE" dirty="0"/>
              <a:t>Keskkond ja igapäevased harjumused</a:t>
            </a:r>
          </a:p>
        </p:txBody>
      </p:sp>
    </p:spTree>
    <p:extLst>
      <p:ext uri="{BB962C8B-B14F-4D97-AF65-F5344CB8AC3E}">
        <p14:creationId xmlns:p14="http://schemas.microsoft.com/office/powerpoint/2010/main" val="731273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Näidiskasutajate ehk </a:t>
            </a:r>
            <a:r>
              <a:rPr lang="et-EE" dirty="0" err="1"/>
              <a:t>persoonade</a:t>
            </a:r>
            <a:r>
              <a:rPr lang="et-EE" dirty="0"/>
              <a:t> loomine</a:t>
            </a:r>
            <a:br>
              <a:rPr lang="et-EE" dirty="0"/>
            </a:br>
            <a:endParaRPr lang="et-EE" dirty="0"/>
          </a:p>
        </p:txBody>
      </p:sp>
      <p:sp>
        <p:nvSpPr>
          <p:cNvPr id="3" name="Sisu kohatäide 2"/>
          <p:cNvSpPr>
            <a:spLocks noGrp="1"/>
          </p:cNvSpPr>
          <p:nvPr>
            <p:ph idx="1"/>
          </p:nvPr>
        </p:nvSpPr>
        <p:spPr/>
        <p:txBody>
          <a:bodyPr>
            <a:normAutofit fontScale="92500"/>
          </a:bodyPr>
          <a:lstStyle/>
          <a:p>
            <a:r>
              <a:rPr lang="fi-FI" dirty="0"/>
              <a:t>Persoona </a:t>
            </a:r>
            <a:r>
              <a:rPr lang="fi-FI" dirty="0" err="1"/>
              <a:t>koondab</a:t>
            </a:r>
            <a:r>
              <a:rPr lang="fi-FI" dirty="0"/>
              <a:t> </a:t>
            </a:r>
            <a:r>
              <a:rPr lang="fi-FI" dirty="0" err="1"/>
              <a:t>endas</a:t>
            </a:r>
            <a:r>
              <a:rPr lang="fi-FI" dirty="0"/>
              <a:t> </a:t>
            </a:r>
            <a:r>
              <a:rPr lang="fi-FI" dirty="0" err="1"/>
              <a:t>erinevate</a:t>
            </a:r>
            <a:r>
              <a:rPr lang="fi-FI" dirty="0"/>
              <a:t> </a:t>
            </a:r>
            <a:r>
              <a:rPr lang="fi-FI" dirty="0" err="1"/>
              <a:t>isikute</a:t>
            </a:r>
            <a:r>
              <a:rPr lang="et-EE" dirty="0"/>
              <a:t> </a:t>
            </a:r>
            <a:r>
              <a:rPr lang="fi-FI" dirty="0" err="1"/>
              <a:t>sarnaseid</a:t>
            </a:r>
            <a:r>
              <a:rPr lang="fi-FI" dirty="0"/>
              <a:t> </a:t>
            </a:r>
            <a:r>
              <a:rPr lang="fi-FI" dirty="0" err="1"/>
              <a:t>jooni</a:t>
            </a:r>
            <a:r>
              <a:rPr lang="fi-FI" dirty="0"/>
              <a:t>, </a:t>
            </a:r>
            <a:r>
              <a:rPr lang="fi-FI" dirty="0" err="1"/>
              <a:t>aga</a:t>
            </a:r>
            <a:r>
              <a:rPr lang="fi-FI" dirty="0"/>
              <a:t> ei viita </a:t>
            </a:r>
            <a:r>
              <a:rPr lang="fi-FI" dirty="0" err="1"/>
              <a:t>reaalsele</a:t>
            </a:r>
            <a:r>
              <a:rPr lang="fi-FI" dirty="0"/>
              <a:t> </a:t>
            </a:r>
            <a:r>
              <a:rPr lang="fi-FI" dirty="0" err="1"/>
              <a:t>isikule</a:t>
            </a:r>
            <a:endParaRPr lang="fi-FI" dirty="0"/>
          </a:p>
          <a:p>
            <a:r>
              <a:rPr lang="fi-FI" dirty="0"/>
              <a:t>Persoona on </a:t>
            </a:r>
            <a:r>
              <a:rPr lang="fi-FI" dirty="0" err="1"/>
              <a:t>pilt</a:t>
            </a:r>
            <a:r>
              <a:rPr lang="fi-FI" dirty="0"/>
              <a:t> </a:t>
            </a:r>
            <a:r>
              <a:rPr lang="fi-FI" dirty="0" err="1"/>
              <a:t>konkreetsete</a:t>
            </a:r>
            <a:r>
              <a:rPr lang="fi-FI" dirty="0"/>
              <a:t> </a:t>
            </a:r>
            <a:r>
              <a:rPr lang="fi-FI" dirty="0" err="1"/>
              <a:t>soovidega</a:t>
            </a:r>
            <a:r>
              <a:rPr lang="et-EE" dirty="0"/>
              <a:t> </a:t>
            </a:r>
            <a:r>
              <a:rPr lang="fi-FI" dirty="0" err="1"/>
              <a:t>inimesest</a:t>
            </a:r>
            <a:r>
              <a:rPr lang="fi-FI" dirty="0"/>
              <a:t>, </a:t>
            </a:r>
            <a:r>
              <a:rPr lang="fi-FI" dirty="0" err="1"/>
              <a:t>kellega</a:t>
            </a:r>
            <a:r>
              <a:rPr lang="fi-FI" dirty="0"/>
              <a:t> </a:t>
            </a:r>
            <a:r>
              <a:rPr lang="fi-FI" dirty="0" err="1"/>
              <a:t>süsteemi</a:t>
            </a:r>
            <a:r>
              <a:rPr lang="fi-FI" dirty="0"/>
              <a:t> </a:t>
            </a:r>
            <a:r>
              <a:rPr lang="fi-FI" dirty="0" err="1"/>
              <a:t>luues</a:t>
            </a:r>
            <a:r>
              <a:rPr lang="fi-FI" dirty="0"/>
              <a:t> </a:t>
            </a:r>
            <a:r>
              <a:rPr lang="fi-FI" dirty="0" err="1"/>
              <a:t>arvestada</a:t>
            </a:r>
            <a:endParaRPr lang="fi-FI" dirty="0"/>
          </a:p>
          <a:p>
            <a:r>
              <a:rPr lang="et-EE" dirty="0" err="1"/>
              <a:t>Persoona</a:t>
            </a:r>
            <a:r>
              <a:rPr lang="et-EE" dirty="0"/>
              <a:t> struktuur</a:t>
            </a:r>
          </a:p>
          <a:p>
            <a:pPr lvl="1"/>
            <a:r>
              <a:rPr lang="et-EE" dirty="0"/>
              <a:t>Nimi, vanus, amet/eriala, perekonnaseis</a:t>
            </a:r>
          </a:p>
          <a:p>
            <a:pPr lvl="1"/>
            <a:r>
              <a:rPr lang="et-EE" dirty="0"/>
              <a:t>Iseloom, hobid, probleemid</a:t>
            </a:r>
          </a:p>
          <a:p>
            <a:pPr lvl="1"/>
            <a:r>
              <a:rPr lang="et-EE" dirty="0"/>
              <a:t>Ametialased saavutused ja pädevus</a:t>
            </a:r>
          </a:p>
          <a:p>
            <a:pPr lvl="1"/>
            <a:r>
              <a:rPr lang="et-EE" dirty="0"/>
              <a:t>Kogemused sarnaste toodetega: peamised tegevused, häirivad ja meeldivad asjad</a:t>
            </a:r>
          </a:p>
          <a:p>
            <a:pPr lvl="1"/>
            <a:r>
              <a:rPr lang="et-EE" dirty="0"/>
              <a:t>Eesmärgid süsteemi kasutamisel</a:t>
            </a:r>
          </a:p>
          <a:p>
            <a:r>
              <a:rPr lang="et-EE" dirty="0"/>
              <a:t>Primaarsed, sekundaarsed</a:t>
            </a:r>
          </a:p>
          <a:p>
            <a:r>
              <a:rPr lang="et-EE" dirty="0"/>
              <a:t>Ilma intervjuudeta koostatavad </a:t>
            </a:r>
            <a:r>
              <a:rPr lang="et-EE" dirty="0" err="1"/>
              <a:t>persoonad</a:t>
            </a:r>
            <a:endParaRPr lang="et-EE" dirty="0"/>
          </a:p>
        </p:txBody>
      </p:sp>
    </p:spTree>
    <p:extLst>
      <p:ext uri="{BB962C8B-B14F-4D97-AF65-F5344CB8AC3E}">
        <p14:creationId xmlns:p14="http://schemas.microsoft.com/office/powerpoint/2010/main" val="2218265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8196" name="Picture 4" descr="Image result for client perso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096" y="385187"/>
            <a:ext cx="9282222" cy="608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022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Ülesanne</a:t>
            </a:r>
          </a:p>
        </p:txBody>
      </p:sp>
      <p:sp>
        <p:nvSpPr>
          <p:cNvPr id="3" name="Sisu kohatäide 2"/>
          <p:cNvSpPr>
            <a:spLocks noGrp="1"/>
          </p:cNvSpPr>
          <p:nvPr>
            <p:ph idx="1"/>
          </p:nvPr>
        </p:nvSpPr>
        <p:spPr/>
        <p:txBody>
          <a:bodyPr/>
          <a:lstStyle/>
          <a:p>
            <a:r>
              <a:rPr lang="et-EE" dirty="0"/>
              <a:t>„Ettevõtte“ ja </a:t>
            </a:r>
            <a:r>
              <a:rPr lang="et-EE" dirty="0" err="1"/>
              <a:t>persoona</a:t>
            </a:r>
            <a:endParaRPr lang="et-EE" dirty="0"/>
          </a:p>
        </p:txBody>
      </p:sp>
    </p:spTree>
    <p:extLst>
      <p:ext uri="{BB962C8B-B14F-4D97-AF65-F5344CB8AC3E}">
        <p14:creationId xmlns:p14="http://schemas.microsoft.com/office/powerpoint/2010/main" val="11445931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p:cNvSpPr>
            <a:spLocks noGrp="1"/>
          </p:cNvSpPr>
          <p:nvPr>
            <p:ph type="title"/>
          </p:nvPr>
        </p:nvSpPr>
        <p:spPr/>
        <p:txBody>
          <a:bodyPr/>
          <a:lstStyle/>
          <a:p>
            <a:r>
              <a:rPr lang="et-EE" dirty="0"/>
              <a:t>Loeng 3</a:t>
            </a:r>
          </a:p>
        </p:txBody>
      </p:sp>
      <p:sp>
        <p:nvSpPr>
          <p:cNvPr id="5" name="Teksti kohatäide 4"/>
          <p:cNvSpPr>
            <a:spLocks noGrp="1"/>
          </p:cNvSpPr>
          <p:nvPr>
            <p:ph type="body" idx="1"/>
          </p:nvPr>
        </p:nvSpPr>
        <p:spPr/>
        <p:txBody>
          <a:bodyPr/>
          <a:lstStyle/>
          <a:p>
            <a:r>
              <a:rPr lang="et-EE" dirty="0"/>
              <a:t>Navigatsioonisüsteemi põhitõed</a:t>
            </a:r>
          </a:p>
        </p:txBody>
      </p:sp>
    </p:spTree>
    <p:extLst>
      <p:ext uri="{BB962C8B-B14F-4D97-AF65-F5344CB8AC3E}">
        <p14:creationId xmlns:p14="http://schemas.microsoft.com/office/powerpoint/2010/main" val="4569911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t-EE"/>
              <a:t>Navigatsiooni struktuurid</a:t>
            </a:r>
          </a:p>
        </p:txBody>
      </p:sp>
      <p:sp>
        <p:nvSpPr>
          <p:cNvPr id="5" name="Content Placeholder 4"/>
          <p:cNvSpPr>
            <a:spLocks noGrp="1"/>
          </p:cNvSpPr>
          <p:nvPr>
            <p:ph idx="1"/>
          </p:nvPr>
        </p:nvSpPr>
        <p:spPr/>
        <p:txBody>
          <a:bodyPr/>
          <a:lstStyle/>
          <a:p>
            <a:r>
              <a:rPr lang="et-EE"/>
              <a:t>Jada või lineaarne struktuur (</a:t>
            </a:r>
            <a:r>
              <a:rPr lang="et-EE" err="1"/>
              <a:t>linear</a:t>
            </a:r>
            <a:r>
              <a:rPr lang="et-EE"/>
              <a:t> </a:t>
            </a:r>
            <a:r>
              <a:rPr lang="et-EE" err="1"/>
              <a:t>strcuture</a:t>
            </a:r>
            <a:r>
              <a:rPr lang="et-EE"/>
              <a:t>)</a:t>
            </a:r>
          </a:p>
          <a:p>
            <a:pPr lvl="1"/>
            <a:r>
              <a:rPr lang="et-EE"/>
              <a:t>väikestele lehtedele, lineaarne</a:t>
            </a:r>
          </a:p>
          <a:p>
            <a:r>
              <a:rPr lang="et-EE"/>
              <a:t>Hierarhiline struktuur (</a:t>
            </a:r>
            <a:r>
              <a:rPr lang="et-EE" err="1"/>
              <a:t>hierarchical</a:t>
            </a:r>
            <a:r>
              <a:rPr lang="et-EE"/>
              <a:t>)</a:t>
            </a:r>
          </a:p>
          <a:p>
            <a:pPr lvl="1"/>
            <a:r>
              <a:rPr lang="et-EE"/>
              <a:t>Enim levinud</a:t>
            </a:r>
          </a:p>
          <a:p>
            <a:r>
              <a:rPr lang="et-EE"/>
              <a:t>Võrk struktuur (</a:t>
            </a:r>
            <a:r>
              <a:rPr lang="et-EE" err="1"/>
              <a:t>web-linked</a:t>
            </a:r>
            <a:r>
              <a:rPr lang="et-EE"/>
              <a:t>)</a:t>
            </a:r>
          </a:p>
          <a:p>
            <a:pPr lvl="1"/>
            <a:r>
              <a:rPr lang="et-EE"/>
              <a:t>üldiselt nö otsingumootori vaade</a:t>
            </a:r>
          </a:p>
        </p:txBody>
      </p:sp>
      <p:pic>
        <p:nvPicPr>
          <p:cNvPr id="7170" name="Picture 2" descr="Image result for website stru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1409" y="3718977"/>
            <a:ext cx="5276676" cy="254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612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Hierarhiline struktuur</a:t>
            </a:r>
          </a:p>
        </p:txBody>
      </p:sp>
      <p:sp>
        <p:nvSpPr>
          <p:cNvPr id="3" name="Content Placeholder 2"/>
          <p:cNvSpPr>
            <a:spLocks noGrp="1"/>
          </p:cNvSpPr>
          <p:nvPr>
            <p:ph idx="1"/>
          </p:nvPr>
        </p:nvSpPr>
        <p:spPr/>
        <p:txBody>
          <a:bodyPr vert="horz" lIns="91440" tIns="45720" rIns="91440" bIns="45720" rtlCol="0" anchor="t">
            <a:normAutofit/>
          </a:bodyPr>
          <a:lstStyle/>
          <a:p>
            <a:r>
              <a:rPr lang="ET-EE"/>
              <a:t>Hierarhia (kreeka keeles </a:t>
            </a:r>
            <a:r>
              <a:rPr lang="ET-EE" i="1" err="1"/>
              <a:t>hieros</a:t>
            </a:r>
            <a:r>
              <a:rPr lang="ET-EE"/>
              <a:t> püha + </a:t>
            </a:r>
            <a:r>
              <a:rPr lang="ET-EE" i="1" err="1"/>
              <a:t>archē</a:t>
            </a:r>
            <a:r>
              <a:rPr lang="ET-EE"/>
              <a:t> valitsus, võim) on astmeline allumise süsteem erinevate asjade organiseerimiseks ja hindamiseks.</a:t>
            </a:r>
          </a:p>
          <a:p>
            <a:pPr lvl="1"/>
            <a:r>
              <a:rPr lang="ET-EE"/>
              <a:t>Avaleht</a:t>
            </a:r>
          </a:p>
          <a:p>
            <a:pPr lvl="1"/>
            <a:r>
              <a:rPr lang="ET-EE"/>
              <a:t>Põhi sektsioonid</a:t>
            </a:r>
          </a:p>
          <a:p>
            <a:pPr lvl="1"/>
            <a:r>
              <a:rPr lang="ET-EE"/>
              <a:t>Alam sektsioonid</a:t>
            </a:r>
          </a:p>
          <a:p>
            <a:pPr lvl="1"/>
            <a:r>
              <a:rPr lang="ET-EE"/>
              <a:t>Jne..</a:t>
            </a:r>
          </a:p>
        </p:txBody>
      </p:sp>
      <p:pic>
        <p:nvPicPr>
          <p:cNvPr id="8196" name="Picture 4" descr="A two-part figure: On the left, a web site hierarchy that is too shallow, with too many pages linked to the home page. On the right, a site hierarchy that is too deep, forcing the user to click through many menu pages before reaching the actual site cont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8577" y="4301950"/>
            <a:ext cx="6667500"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659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t-EE"/>
              <a:t>Kasutajate eeldused</a:t>
            </a:r>
          </a:p>
        </p:txBody>
      </p:sp>
      <p:sp>
        <p:nvSpPr>
          <p:cNvPr id="5" name="Content Placeholder 4"/>
          <p:cNvSpPr>
            <a:spLocks noGrp="1"/>
          </p:cNvSpPr>
          <p:nvPr>
            <p:ph idx="1"/>
          </p:nvPr>
        </p:nvSpPr>
        <p:spPr/>
        <p:txBody>
          <a:bodyPr/>
          <a:lstStyle/>
          <a:p>
            <a:endParaRPr lang="et-EE"/>
          </a:p>
        </p:txBody>
      </p:sp>
      <p:pic>
        <p:nvPicPr>
          <p:cNvPr id="6146" name="Picture 2" descr="Image result for web style 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485" y="2352674"/>
            <a:ext cx="7134225" cy="34480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825293" y="2261234"/>
            <a:ext cx="3635192" cy="3368661"/>
          </a:xfrm>
          <a:prstGeom prst="rect">
            <a:avLst/>
          </a:prstGeom>
        </p:spPr>
      </p:pic>
    </p:spTree>
    <p:extLst>
      <p:ext uri="{BB962C8B-B14F-4D97-AF65-F5344CB8AC3E}">
        <p14:creationId xmlns:p14="http://schemas.microsoft.com/office/powerpoint/2010/main" val="404945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Pime</a:t>
            </a:r>
            <a:endParaRPr lang="et-EE" dirty="0"/>
          </a:p>
        </p:txBody>
      </p:sp>
      <p:sp>
        <p:nvSpPr>
          <p:cNvPr id="3" name="Sisu kohatäide 2"/>
          <p:cNvSpPr>
            <a:spLocks noGrp="1"/>
          </p:cNvSpPr>
          <p:nvPr>
            <p:ph idx="1"/>
          </p:nvPr>
        </p:nvSpPr>
        <p:spPr/>
        <p:txBody>
          <a:bodyPr/>
          <a:lstStyle/>
          <a:p>
            <a:pPr fontAlgn="base"/>
            <a:r>
              <a:rPr lang="et-EE" dirty="0"/>
              <a:t>Võib kasutada abivahendeid nagu näiteks ekraanilugemise tarkvara, mis loeb teksti helina ette; pimekuvarit, mis edastab teksti punktkirjaga vms.</a:t>
            </a:r>
          </a:p>
          <a:p>
            <a:endParaRPr lang="et-EE" dirty="0"/>
          </a:p>
        </p:txBody>
      </p:sp>
      <p:pic>
        <p:nvPicPr>
          <p:cNvPr id="2050" name="Picture 2" descr="Image result for braille key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068" y="3158491"/>
            <a:ext cx="5384798" cy="30289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lind reader softw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236" y="3158491"/>
            <a:ext cx="5365567" cy="302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591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t-EE" dirty="0"/>
              <a:t>Klienditeekonna kaardistamine</a:t>
            </a:r>
          </a:p>
        </p:txBody>
      </p:sp>
      <p:sp>
        <p:nvSpPr>
          <p:cNvPr id="6" name="Content Placeholder 5"/>
          <p:cNvSpPr>
            <a:spLocks noGrp="1"/>
          </p:cNvSpPr>
          <p:nvPr>
            <p:ph idx="1"/>
          </p:nvPr>
        </p:nvSpPr>
        <p:spPr/>
        <p:txBody>
          <a:bodyPr vert="horz" lIns="91440" tIns="45720" rIns="91440" bIns="45720" rtlCol="0" anchor="t">
            <a:normAutofit/>
          </a:bodyPr>
          <a:lstStyle/>
          <a:p>
            <a:r>
              <a:rPr lang="ET-EE" dirty="0"/>
              <a:t>Kliendi­teekonna kaardistamine on meetod tavapärase kliendikogemuse visuaal­seks kaardistamiseks. </a:t>
            </a:r>
            <a:endParaRPr lang="et-EE" dirty="0"/>
          </a:p>
          <a:p>
            <a:endParaRPr lang="ET-EE" dirty="0"/>
          </a:p>
          <a:p>
            <a:r>
              <a:rPr lang="ET-EE" dirty="0"/>
              <a:t>Klienditeekonna kaardistamine on üks lihtsamaid ja kasutatavamaid lähenemisi teenuse mõistmiseks:</a:t>
            </a:r>
            <a:endParaRPr lang="et-EE" dirty="0"/>
          </a:p>
          <a:p>
            <a:pPr lvl="1"/>
            <a:r>
              <a:rPr lang="ET-EE" dirty="0"/>
              <a:t>teenuste tolerantsi hindamiseks</a:t>
            </a:r>
            <a:endParaRPr lang="et-EE" dirty="0"/>
          </a:p>
          <a:p>
            <a:pPr lvl="1"/>
            <a:r>
              <a:rPr lang="ET-EE" dirty="0"/>
              <a:t>arenduse ja innovatsiooni võimaluste identifitseerimiseks</a:t>
            </a:r>
            <a:endParaRPr lang="et-EE" dirty="0"/>
          </a:p>
          <a:p>
            <a:pPr lvl="1"/>
            <a:r>
              <a:rPr lang="ET-EE" dirty="0"/>
              <a:t>disainimiseks. </a:t>
            </a:r>
            <a:endParaRPr lang="et-EE" dirty="0"/>
          </a:p>
        </p:txBody>
      </p:sp>
    </p:spTree>
    <p:extLst>
      <p:ext uri="{BB962C8B-B14F-4D97-AF65-F5344CB8AC3E}">
        <p14:creationId xmlns:p14="http://schemas.microsoft.com/office/powerpoint/2010/main" val="569931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Mis on kasutajateekonna kaardistamine?</a:t>
            </a:r>
          </a:p>
        </p:txBody>
      </p:sp>
      <p:sp>
        <p:nvSpPr>
          <p:cNvPr id="3" name="Content Placeholder 2"/>
          <p:cNvSpPr>
            <a:spLocks noGrp="1"/>
          </p:cNvSpPr>
          <p:nvPr>
            <p:ph idx="1"/>
          </p:nvPr>
        </p:nvSpPr>
        <p:spPr/>
        <p:txBody>
          <a:bodyPr/>
          <a:lstStyle/>
          <a:p>
            <a:r>
              <a:rPr lang="et-EE"/>
              <a:t>Kasutajateekonna kaart on visuaalne või graafiline kujutis lõppkasutaja kogemuse tervikpildist</a:t>
            </a:r>
          </a:p>
          <a:p>
            <a:r>
              <a:rPr lang="et-EE"/>
              <a:t>Nende suhe selle organisatsiooniga, teenuse, toote või brändiga üle aja perioodi ning erinevate meediumite.</a:t>
            </a:r>
          </a:p>
          <a:p>
            <a:endParaRPr lang="et-EE"/>
          </a:p>
          <a:p>
            <a:r>
              <a:rPr lang="et-EE"/>
              <a:t>Kaardistamine toimub kasutaja perspektiivist lähtuvalt kuid rõhutab siiski olulisi puutepunkte kasutaja ootuste ning äri vajaduste vahel.</a:t>
            </a:r>
          </a:p>
        </p:txBody>
      </p:sp>
    </p:spTree>
    <p:extLst>
      <p:ext uri="{BB962C8B-B14F-4D97-AF65-F5344CB8AC3E}">
        <p14:creationId xmlns:p14="http://schemas.microsoft.com/office/powerpoint/2010/main" val="2853938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t-EE"/>
          </a:p>
        </p:txBody>
      </p:sp>
      <p:sp>
        <p:nvSpPr>
          <p:cNvPr id="3" name="Content Placeholder 2"/>
          <p:cNvSpPr>
            <a:spLocks noGrp="1"/>
          </p:cNvSpPr>
          <p:nvPr>
            <p:ph idx="1"/>
          </p:nvPr>
        </p:nvSpPr>
        <p:spPr/>
        <p:txBody>
          <a:bodyPr/>
          <a:lstStyle/>
          <a:p>
            <a:endParaRPr lang="et-EE"/>
          </a:p>
        </p:txBody>
      </p:sp>
      <p:pic>
        <p:nvPicPr>
          <p:cNvPr id="10242" name="Picture 2" descr="Image result for customer journey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120" y="381766"/>
            <a:ext cx="10776630" cy="571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6390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Kaardi komponendid</a:t>
            </a:r>
          </a:p>
        </p:txBody>
      </p:sp>
      <p:sp>
        <p:nvSpPr>
          <p:cNvPr id="3" name="Content Placeholder 2"/>
          <p:cNvSpPr>
            <a:spLocks noGrp="1"/>
          </p:cNvSpPr>
          <p:nvPr>
            <p:ph idx="1"/>
          </p:nvPr>
        </p:nvSpPr>
        <p:spPr/>
        <p:txBody>
          <a:bodyPr/>
          <a:lstStyle/>
          <a:p>
            <a:r>
              <a:rPr lang="et-EE" b="1" err="1"/>
              <a:t>Persoonad</a:t>
            </a:r>
            <a:r>
              <a:rPr lang="et-EE"/>
              <a:t> – mõistmaks kliendi vajadusi ning valupunkte</a:t>
            </a:r>
          </a:p>
          <a:p>
            <a:r>
              <a:rPr lang="et-EE" b="1"/>
              <a:t>Ajatelg</a:t>
            </a:r>
            <a:r>
              <a:rPr lang="et-EE"/>
              <a:t> – piiritletud aeg soovitud tulemuse saavutamiseks</a:t>
            </a:r>
          </a:p>
          <a:p>
            <a:r>
              <a:rPr lang="et-EE" b="1"/>
              <a:t>Empaatia kaart </a:t>
            </a:r>
            <a:r>
              <a:rPr lang="et-EE"/>
              <a:t>– sihtgrupi esindaja elamus</a:t>
            </a:r>
          </a:p>
          <a:p>
            <a:r>
              <a:rPr lang="et-EE" b="1"/>
              <a:t>Puutepunkt</a:t>
            </a:r>
            <a:r>
              <a:rPr lang="et-EE"/>
              <a:t> – kliendi ning ärivajaduste kokkupuuted, nt arvete maksmine </a:t>
            </a:r>
          </a:p>
          <a:p>
            <a:r>
              <a:rPr lang="et-EE" b="1"/>
              <a:t>Kanalid </a:t>
            </a:r>
            <a:r>
              <a:rPr lang="et-EE"/>
              <a:t>– kus tegevus toimub (veebileht, </a:t>
            </a:r>
            <a:r>
              <a:rPr lang="et-EE" err="1"/>
              <a:t>äpp</a:t>
            </a:r>
            <a:r>
              <a:rPr lang="et-EE"/>
              <a:t>, kõnekeskus jne)</a:t>
            </a:r>
          </a:p>
          <a:p>
            <a:endParaRPr lang="et-EE"/>
          </a:p>
          <a:p>
            <a:endParaRPr lang="et-EE"/>
          </a:p>
        </p:txBody>
      </p:sp>
    </p:spTree>
    <p:extLst>
      <p:ext uri="{BB962C8B-B14F-4D97-AF65-F5344CB8AC3E}">
        <p14:creationId xmlns:p14="http://schemas.microsoft.com/office/powerpoint/2010/main" val="3350391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Jutusein (inglise k. </a:t>
            </a:r>
            <a:r>
              <a:rPr lang="et-EE" err="1"/>
              <a:t>storyboard</a:t>
            </a:r>
            <a:r>
              <a:rPr lang="et-EE"/>
              <a:t>)</a:t>
            </a:r>
          </a:p>
        </p:txBody>
      </p:sp>
      <p:sp>
        <p:nvSpPr>
          <p:cNvPr id="3" name="Content Placeholder 2"/>
          <p:cNvSpPr>
            <a:spLocks noGrp="1"/>
          </p:cNvSpPr>
          <p:nvPr>
            <p:ph idx="1"/>
          </p:nvPr>
        </p:nvSpPr>
        <p:spPr/>
        <p:txBody>
          <a:bodyPr/>
          <a:lstStyle/>
          <a:p>
            <a:r>
              <a:rPr lang="fi-FI" err="1"/>
              <a:t>Jutusein</a:t>
            </a:r>
            <a:r>
              <a:rPr lang="fi-FI"/>
              <a:t> on </a:t>
            </a:r>
            <a:r>
              <a:rPr lang="fi-FI" err="1"/>
              <a:t>vahend</a:t>
            </a:r>
            <a:r>
              <a:rPr lang="fi-FI"/>
              <a:t> </a:t>
            </a:r>
            <a:r>
              <a:rPr lang="fi-FI" err="1"/>
              <a:t>loomaks</a:t>
            </a:r>
            <a:r>
              <a:rPr lang="fi-FI"/>
              <a:t> </a:t>
            </a:r>
            <a:r>
              <a:rPr lang="fi-FI" err="1"/>
              <a:t>kasutajate</a:t>
            </a:r>
            <a:r>
              <a:rPr lang="et-EE"/>
              <a:t> </a:t>
            </a:r>
            <a:r>
              <a:rPr lang="fi-FI" err="1"/>
              <a:t>tööprotsessi</a:t>
            </a:r>
            <a:r>
              <a:rPr lang="fi-FI"/>
              <a:t> </a:t>
            </a:r>
            <a:r>
              <a:rPr lang="fi-FI" err="1"/>
              <a:t>süsteemis</a:t>
            </a:r>
            <a:endParaRPr lang="fi-FI"/>
          </a:p>
          <a:p>
            <a:endParaRPr lang="et-EE"/>
          </a:p>
        </p:txBody>
      </p:sp>
      <p:pic>
        <p:nvPicPr>
          <p:cNvPr id="5122" name="Picture 2" descr="Image result for story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035" y="2598421"/>
            <a:ext cx="6380800" cy="387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0320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2165402" y="1009650"/>
            <a:ext cx="7840997" cy="5226662"/>
          </a:xfrm>
        </p:spPr>
      </p:pic>
    </p:spTree>
    <p:extLst>
      <p:ext uri="{BB962C8B-B14F-4D97-AF65-F5344CB8AC3E}">
        <p14:creationId xmlns:p14="http://schemas.microsoft.com/office/powerpoint/2010/main" val="2404108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Kaartide sorteerimine</a:t>
            </a:r>
          </a:p>
        </p:txBody>
      </p:sp>
      <p:sp>
        <p:nvSpPr>
          <p:cNvPr id="3" name="Content Placeholder 2"/>
          <p:cNvSpPr>
            <a:spLocks noGrp="1"/>
          </p:cNvSpPr>
          <p:nvPr>
            <p:ph idx="1"/>
          </p:nvPr>
        </p:nvSpPr>
        <p:spPr/>
        <p:txBody>
          <a:bodyPr/>
          <a:lstStyle/>
          <a:p>
            <a:r>
              <a:rPr lang="et-EE"/>
              <a:t>Kaartide sorteerimine ehk </a:t>
            </a:r>
            <a:r>
              <a:rPr lang="et-EE" i="1" err="1"/>
              <a:t>card</a:t>
            </a:r>
            <a:r>
              <a:rPr lang="et-EE" i="1"/>
              <a:t> </a:t>
            </a:r>
            <a:r>
              <a:rPr lang="et-EE" i="1" err="1"/>
              <a:t>sorting</a:t>
            </a:r>
            <a:r>
              <a:rPr lang="et-EE" i="1"/>
              <a:t> </a:t>
            </a:r>
            <a:r>
              <a:rPr lang="et-EE"/>
              <a:t>on vahend infoarhitektuuri loomisel.</a:t>
            </a:r>
          </a:p>
          <a:p>
            <a:r>
              <a:rPr lang="et-EE"/>
              <a:t>Infoarhitektuuri loomine tähendab:</a:t>
            </a:r>
          </a:p>
          <a:p>
            <a:pPr lvl="1"/>
            <a:r>
              <a:rPr lang="et-EE"/>
              <a:t>Süsteemi kirjeldamist</a:t>
            </a:r>
          </a:p>
          <a:p>
            <a:pPr lvl="1"/>
            <a:r>
              <a:rPr lang="et-EE"/>
              <a:t>Kuidas informatsioon on grupeeritud</a:t>
            </a:r>
          </a:p>
          <a:p>
            <a:pPr lvl="1"/>
            <a:r>
              <a:rPr lang="et-EE"/>
              <a:t>Milline on süsteemi struktuur ja selles navigeerimise viisid</a:t>
            </a:r>
          </a:p>
          <a:p>
            <a:pPr lvl="1"/>
            <a:r>
              <a:rPr lang="et-EE"/>
              <a:t>Ning kasutatav terminoloogia</a:t>
            </a:r>
          </a:p>
        </p:txBody>
      </p:sp>
    </p:spTree>
    <p:extLst>
      <p:ext uri="{BB962C8B-B14F-4D97-AF65-F5344CB8AC3E}">
        <p14:creationId xmlns:p14="http://schemas.microsoft.com/office/powerpoint/2010/main" val="1736100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Kasutatakse</a:t>
            </a:r>
          </a:p>
        </p:txBody>
      </p:sp>
      <p:sp>
        <p:nvSpPr>
          <p:cNvPr id="3" name="Content Placeholder 2"/>
          <p:cNvSpPr>
            <a:spLocks noGrp="1"/>
          </p:cNvSpPr>
          <p:nvPr>
            <p:ph idx="1"/>
          </p:nvPr>
        </p:nvSpPr>
        <p:spPr/>
        <p:txBody>
          <a:bodyPr/>
          <a:lstStyle/>
          <a:p>
            <a:r>
              <a:rPr lang="et-EE" dirty="0"/>
              <a:t>Antud meetodit võib kasutada uue veebisaidi disainimisel</a:t>
            </a:r>
          </a:p>
          <a:p>
            <a:r>
              <a:rPr lang="et-EE" dirty="0"/>
              <a:t>Samuti olemasoleva saidi ümberstruktureerimisel</a:t>
            </a:r>
          </a:p>
          <a:p>
            <a:endParaRPr lang="et-EE" dirty="0"/>
          </a:p>
          <a:p>
            <a:r>
              <a:rPr lang="et-EE" dirty="0"/>
              <a:t>Enne testimist tuleb selgeks teha selle eesmärk, hoolikalt välja valida info, mida hakatakse grupeerima, valmistada ette kaardid ning valida testkasutajad.</a:t>
            </a:r>
          </a:p>
        </p:txBody>
      </p:sp>
    </p:spTree>
    <p:extLst>
      <p:ext uri="{BB962C8B-B14F-4D97-AF65-F5344CB8AC3E}">
        <p14:creationId xmlns:p14="http://schemas.microsoft.com/office/powerpoint/2010/main" val="15954890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Erinevad meetodid</a:t>
            </a:r>
          </a:p>
        </p:txBody>
      </p:sp>
      <p:sp>
        <p:nvSpPr>
          <p:cNvPr id="3" name="Content Placeholder 2"/>
          <p:cNvSpPr>
            <a:spLocks noGrp="1"/>
          </p:cNvSpPr>
          <p:nvPr>
            <p:ph idx="1"/>
          </p:nvPr>
        </p:nvSpPr>
        <p:spPr/>
        <p:txBody>
          <a:bodyPr>
            <a:normAutofit/>
          </a:bodyPr>
          <a:lstStyle/>
          <a:p>
            <a:r>
              <a:rPr lang="et-EE" b="1" dirty="0"/>
              <a:t>Avatud kaartide sorteerimine </a:t>
            </a:r>
            <a:r>
              <a:rPr lang="et-EE" dirty="0"/>
              <a:t>- </a:t>
            </a:r>
            <a:r>
              <a:rPr lang="et-EE" dirty="0"/>
              <a:t>Kui on aga vaja saada ideid, kuidas võiks veebisaidi või rakenduse sisu jagada, siis tasub kasutada „avatud“ kaartide </a:t>
            </a:r>
            <a:r>
              <a:rPr lang="et-EE" dirty="0" err="1"/>
              <a:t>sorteerimist.Siis</a:t>
            </a:r>
            <a:r>
              <a:rPr lang="et-EE" dirty="0"/>
              <a:t> saavad testkasutajad moodustada ise oma gruppe ja nimetada neid oma äranägemise järgi.</a:t>
            </a:r>
          </a:p>
          <a:p>
            <a:endParaRPr lang="et-EE" dirty="0"/>
          </a:p>
          <a:p>
            <a:r>
              <a:rPr lang="et-EE" b="1" dirty="0"/>
              <a:t>Suletud kaartide sorteerimine </a:t>
            </a:r>
            <a:r>
              <a:rPr lang="et-EE" dirty="0"/>
              <a:t>- </a:t>
            </a:r>
            <a:r>
              <a:rPr lang="et-EE" dirty="0"/>
              <a:t>Kui on vaja lisada infot olemasolevasse struktuuri või on teada, et gruppe muuta ei saa, siis parem on kasutada „kinnist“ kaartide sorteerimist (</a:t>
            </a:r>
            <a:r>
              <a:rPr lang="et-EE" i="1" dirty="0" err="1"/>
              <a:t>closed</a:t>
            </a:r>
            <a:r>
              <a:rPr lang="et-EE" i="1" dirty="0"/>
              <a:t> </a:t>
            </a:r>
            <a:r>
              <a:rPr lang="et-EE" i="1" dirty="0" err="1"/>
              <a:t>card</a:t>
            </a:r>
            <a:r>
              <a:rPr lang="et-EE" i="1" dirty="0"/>
              <a:t> </a:t>
            </a:r>
            <a:r>
              <a:rPr lang="et-EE" i="1" dirty="0" err="1"/>
              <a:t>sorting</a:t>
            </a:r>
            <a:r>
              <a:rPr lang="et-EE" dirty="0"/>
              <a:t>), kus grupid on ette antud. </a:t>
            </a:r>
            <a:endParaRPr lang="et-EE" dirty="0"/>
          </a:p>
        </p:txBody>
      </p:sp>
    </p:spTree>
    <p:extLst>
      <p:ext uri="{BB962C8B-B14F-4D97-AF65-F5344CB8AC3E}">
        <p14:creationId xmlns:p14="http://schemas.microsoft.com/office/powerpoint/2010/main" val="3873706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Kaartide sorteerimine</a:t>
            </a:r>
          </a:p>
        </p:txBody>
      </p:sp>
      <p:sp>
        <p:nvSpPr>
          <p:cNvPr id="3" name="Sisu kohatäide 2"/>
          <p:cNvSpPr>
            <a:spLocks noGrp="1"/>
          </p:cNvSpPr>
          <p:nvPr>
            <p:ph idx="1"/>
          </p:nvPr>
        </p:nvSpPr>
        <p:spPr/>
        <p:txBody>
          <a:bodyPr/>
          <a:lstStyle/>
          <a:p>
            <a:endParaRPr lang="et-EE"/>
          </a:p>
        </p:txBody>
      </p:sp>
      <p:pic>
        <p:nvPicPr>
          <p:cNvPr id="9218" name="Picture 2" descr="Image result for card sor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228" y="1965960"/>
            <a:ext cx="7736413" cy="445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599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err="1"/>
              <a:t>Vaegnägija</a:t>
            </a:r>
            <a:endParaRPr lang="et-EE" dirty="0"/>
          </a:p>
        </p:txBody>
      </p:sp>
      <p:sp>
        <p:nvSpPr>
          <p:cNvPr id="3" name="Sisu kohatäide 2"/>
          <p:cNvSpPr>
            <a:spLocks noGrp="1"/>
          </p:cNvSpPr>
          <p:nvPr>
            <p:ph idx="1"/>
          </p:nvPr>
        </p:nvSpPr>
        <p:spPr/>
        <p:txBody>
          <a:bodyPr/>
          <a:lstStyle/>
          <a:p>
            <a:pPr fontAlgn="base"/>
            <a:r>
              <a:rPr lang="et-EE" dirty="0"/>
              <a:t>Võib kasutada samu abivahendeid nagu pime, aga võib ka muuta teksti ja tausta värvi ning teksti suurust.</a:t>
            </a:r>
          </a:p>
          <a:p>
            <a:endParaRPr lang="et-EE" dirty="0"/>
          </a:p>
        </p:txBody>
      </p:sp>
      <p:pic>
        <p:nvPicPr>
          <p:cNvPr id="4098" name="Picture 2" descr="Image result for poor eyesight reader computer accessi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21" y="3196010"/>
            <a:ext cx="3743826" cy="30619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high contrast webs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432" y="3125399"/>
            <a:ext cx="6982326" cy="306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0066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Ülesanne</a:t>
            </a:r>
          </a:p>
        </p:txBody>
      </p:sp>
      <p:sp>
        <p:nvSpPr>
          <p:cNvPr id="3" name="Sisu kohatäide 2"/>
          <p:cNvSpPr>
            <a:spLocks noGrp="1"/>
          </p:cNvSpPr>
          <p:nvPr>
            <p:ph idx="1"/>
          </p:nvPr>
        </p:nvSpPr>
        <p:spPr/>
        <p:txBody>
          <a:bodyPr/>
          <a:lstStyle/>
          <a:p>
            <a:r>
              <a:rPr lang="et-EE" dirty="0" err="1"/>
              <a:t>Wireframe</a:t>
            </a:r>
            <a:r>
              <a:rPr lang="et-EE" dirty="0"/>
              <a:t> ja saidi struktuur</a:t>
            </a:r>
          </a:p>
        </p:txBody>
      </p:sp>
    </p:spTree>
    <p:extLst>
      <p:ext uri="{BB962C8B-B14F-4D97-AF65-F5344CB8AC3E}">
        <p14:creationId xmlns:p14="http://schemas.microsoft.com/office/powerpoint/2010/main" val="47897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Loeng 4</a:t>
            </a:r>
          </a:p>
        </p:txBody>
      </p:sp>
      <p:sp>
        <p:nvSpPr>
          <p:cNvPr id="3" name="Teksti kohatäide 2"/>
          <p:cNvSpPr>
            <a:spLocks noGrp="1"/>
          </p:cNvSpPr>
          <p:nvPr>
            <p:ph type="body" idx="1"/>
          </p:nvPr>
        </p:nvSpPr>
        <p:spPr/>
        <p:txBody>
          <a:bodyPr/>
          <a:lstStyle/>
          <a:p>
            <a:r>
              <a:rPr lang="et-EE" dirty="0"/>
              <a:t>UI disain, </a:t>
            </a:r>
            <a:r>
              <a:rPr lang="et-EE" dirty="0" err="1"/>
              <a:t>prototüüpimine</a:t>
            </a:r>
            <a:r>
              <a:rPr lang="et-EE" dirty="0"/>
              <a:t>, PET </a:t>
            </a:r>
            <a:r>
              <a:rPr lang="et-EE" dirty="0" err="1"/>
              <a:t>disaing</a:t>
            </a:r>
            <a:r>
              <a:rPr lang="et-EE" dirty="0"/>
              <a:t>, </a:t>
            </a:r>
            <a:r>
              <a:rPr lang="et-EE" dirty="0" err="1"/>
              <a:t>mängustamine</a:t>
            </a:r>
            <a:endParaRPr lang="et-EE" dirty="0"/>
          </a:p>
        </p:txBody>
      </p:sp>
    </p:spTree>
    <p:extLst>
      <p:ext uri="{BB962C8B-B14F-4D97-AF65-F5344CB8AC3E}">
        <p14:creationId xmlns:p14="http://schemas.microsoft.com/office/powerpoint/2010/main" val="7795014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p:cNvSpPr>
            <a:spLocks noGrp="1"/>
          </p:cNvSpPr>
          <p:nvPr>
            <p:ph type="title"/>
          </p:nvPr>
        </p:nvSpPr>
        <p:spPr/>
        <p:txBody>
          <a:bodyPr/>
          <a:lstStyle/>
          <a:p>
            <a:r>
              <a:rPr lang="et-EE" dirty="0"/>
              <a:t>Hea ja halb UX disain</a:t>
            </a:r>
          </a:p>
        </p:txBody>
      </p:sp>
      <p:sp>
        <p:nvSpPr>
          <p:cNvPr id="5" name="Sisu kohatäide 4"/>
          <p:cNvSpPr>
            <a:spLocks noGrp="1"/>
          </p:cNvSpPr>
          <p:nvPr>
            <p:ph idx="1"/>
          </p:nvPr>
        </p:nvSpPr>
        <p:spPr/>
        <p:txBody>
          <a:bodyPr/>
          <a:lstStyle/>
          <a:p>
            <a:r>
              <a:rPr lang="et-EE"/>
              <a:t>Kasutajaliides ei ole </a:t>
            </a:r>
            <a:r>
              <a:rPr lang="et-EE" err="1"/>
              <a:t>regeeriv</a:t>
            </a:r>
            <a:endParaRPr lang="et-EE"/>
          </a:p>
          <a:p>
            <a:r>
              <a:rPr lang="et-EE"/>
              <a:t>UI ei ole intuitiivne</a:t>
            </a:r>
          </a:p>
          <a:p>
            <a:r>
              <a:rPr lang="et-EE"/>
              <a:t>Disain ei ole järjepidev</a:t>
            </a:r>
          </a:p>
          <a:p>
            <a:r>
              <a:rPr lang="et-EE"/>
              <a:t>Ei ole selget sihtgruppi – 80/20 reegel, ehita oma koduleht 20%le</a:t>
            </a:r>
          </a:p>
          <a:p>
            <a:r>
              <a:rPr lang="et-EE"/>
              <a:t>Puudub sotsiaalne interaktsioon</a:t>
            </a:r>
          </a:p>
          <a:p>
            <a:r>
              <a:rPr lang="et-EE"/>
              <a:t>Puudub suund – peaks proovima kasutajat juhtida oma eesmärgini</a:t>
            </a:r>
          </a:p>
          <a:p>
            <a:r>
              <a:rPr lang="et-EE"/>
              <a:t>Vormid on liiga nõudlikud – nõuavad liiga palju infot</a:t>
            </a:r>
          </a:p>
          <a:p>
            <a:r>
              <a:rPr lang="et-EE"/>
              <a:t>Puudub sotsiaal meedia login</a:t>
            </a:r>
          </a:p>
          <a:p>
            <a:endParaRPr lang="et-EE"/>
          </a:p>
        </p:txBody>
      </p:sp>
    </p:spTree>
    <p:extLst>
      <p:ext uri="{BB962C8B-B14F-4D97-AF65-F5344CB8AC3E}">
        <p14:creationId xmlns:p14="http://schemas.microsoft.com/office/powerpoint/2010/main" val="25261596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Kasutajaliides ei ole reageeriv</a:t>
            </a:r>
            <a:br>
              <a:rPr lang="et-EE"/>
            </a:br>
            <a:endParaRPr lang="et-EE"/>
          </a:p>
        </p:txBody>
      </p:sp>
      <p:sp>
        <p:nvSpPr>
          <p:cNvPr id="3" name="Sisu kohatäide 2"/>
          <p:cNvSpPr>
            <a:spLocks noGrp="1"/>
          </p:cNvSpPr>
          <p:nvPr>
            <p:ph idx="1"/>
          </p:nvPr>
        </p:nvSpPr>
        <p:spPr/>
        <p:txBody>
          <a:bodyPr/>
          <a:lstStyle/>
          <a:p>
            <a:endParaRPr lang="et-EE"/>
          </a:p>
          <a:p>
            <a:endParaRPr lang="et-EE"/>
          </a:p>
        </p:txBody>
      </p:sp>
      <p:pic>
        <p:nvPicPr>
          <p:cNvPr id="4102" name="Picture 6" descr="Image result for non respons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7571" y="2533650"/>
            <a:ext cx="619125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non respons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77440"/>
            <a:ext cx="43338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5838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Vormid on liiga nõudlikud</a:t>
            </a:r>
          </a:p>
        </p:txBody>
      </p:sp>
      <p:sp>
        <p:nvSpPr>
          <p:cNvPr id="3" name="Sisu kohatäide 2"/>
          <p:cNvSpPr>
            <a:spLocks noGrp="1"/>
          </p:cNvSpPr>
          <p:nvPr>
            <p:ph idx="1"/>
          </p:nvPr>
        </p:nvSpPr>
        <p:spPr/>
        <p:txBody>
          <a:bodyPr/>
          <a:lstStyle/>
          <a:p>
            <a:endParaRPr lang="et-EE"/>
          </a:p>
        </p:txBody>
      </p:sp>
      <p:pic>
        <p:nvPicPr>
          <p:cNvPr id="7170" name="Picture 2" descr="Image result for bad sign up 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341" y="1940623"/>
            <a:ext cx="6834187" cy="4483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1248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Puudub </a:t>
            </a:r>
            <a:r>
              <a:rPr lang="et-EE" err="1"/>
              <a:t>sots.võrgustiku</a:t>
            </a:r>
            <a:r>
              <a:rPr lang="et-EE"/>
              <a:t> login</a:t>
            </a:r>
          </a:p>
        </p:txBody>
      </p:sp>
      <p:sp>
        <p:nvSpPr>
          <p:cNvPr id="3" name="Sisu kohatäide 2"/>
          <p:cNvSpPr>
            <a:spLocks noGrp="1"/>
          </p:cNvSpPr>
          <p:nvPr>
            <p:ph idx="1"/>
          </p:nvPr>
        </p:nvSpPr>
        <p:spPr/>
        <p:txBody>
          <a:bodyPr/>
          <a:lstStyle/>
          <a:p>
            <a:endParaRPr lang="et-EE"/>
          </a:p>
        </p:txBody>
      </p:sp>
      <p:pic>
        <p:nvPicPr>
          <p:cNvPr id="8194" name="Picture 2" descr="Kl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2006600"/>
            <a:ext cx="6134100" cy="408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5706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Arusaamatu navigatsioon</a:t>
            </a:r>
          </a:p>
        </p:txBody>
      </p:sp>
      <p:sp>
        <p:nvSpPr>
          <p:cNvPr id="3" name="Sisu kohatäide 2"/>
          <p:cNvSpPr>
            <a:spLocks noGrp="1"/>
          </p:cNvSpPr>
          <p:nvPr>
            <p:ph idx="1"/>
          </p:nvPr>
        </p:nvSpPr>
        <p:spPr/>
        <p:txBody>
          <a:bodyPr/>
          <a:lstStyle/>
          <a:p>
            <a:endParaRPr lang="et-EE"/>
          </a:p>
        </p:txBody>
      </p:sp>
      <p:pic>
        <p:nvPicPr>
          <p:cNvPr id="2050" name="Picture 2" descr="https://public-media.interaction-design.org/images/uploads/c9335c1d8360e5612004bd43d6d3528d.jpg"/>
          <p:cNvPicPr>
            <a:picLocks noChangeAspect="1" noChangeArrowheads="1"/>
          </p:cNvPicPr>
          <p:nvPr/>
        </p:nvPicPr>
        <p:blipFill rotWithShape="1">
          <a:blip r:embed="rId2">
            <a:extLst>
              <a:ext uri="{28A0092B-C50C-407E-A947-70E740481C1C}">
                <a14:useLocalDpi xmlns:a14="http://schemas.microsoft.com/office/drawing/2010/main" val="0"/>
              </a:ext>
            </a:extLst>
          </a:blip>
          <a:srcRect l="35532" r="6954"/>
          <a:stretch/>
        </p:blipFill>
        <p:spPr bwMode="auto">
          <a:xfrm>
            <a:off x="565485" y="2229858"/>
            <a:ext cx="4421919" cy="40323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public-media.interaction-design.org/images/uploads/71240a496d3f6cf4bff9a91780e384e5.jpg"/>
          <p:cNvPicPr>
            <a:picLocks noChangeAspect="1" noChangeArrowheads="1"/>
          </p:cNvPicPr>
          <p:nvPr/>
        </p:nvPicPr>
        <p:blipFill rotWithShape="1">
          <a:blip r:embed="rId3">
            <a:extLst>
              <a:ext uri="{28A0092B-C50C-407E-A947-70E740481C1C}">
                <a14:useLocalDpi xmlns:a14="http://schemas.microsoft.com/office/drawing/2010/main" val="0"/>
              </a:ext>
            </a:extLst>
          </a:blip>
          <a:srcRect r="25633"/>
          <a:stretch/>
        </p:blipFill>
        <p:spPr bwMode="auto">
          <a:xfrm>
            <a:off x="5126434" y="2517860"/>
            <a:ext cx="6658477"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2998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Informatsiooni ülekoormus</a:t>
            </a:r>
          </a:p>
        </p:txBody>
      </p:sp>
      <p:sp>
        <p:nvSpPr>
          <p:cNvPr id="3" name="Sisu kohatäide 2"/>
          <p:cNvSpPr>
            <a:spLocks noGrp="1"/>
          </p:cNvSpPr>
          <p:nvPr>
            <p:ph idx="1"/>
          </p:nvPr>
        </p:nvSpPr>
        <p:spPr/>
        <p:txBody>
          <a:bodyPr/>
          <a:lstStyle/>
          <a:p>
            <a:endParaRPr lang="et-EE"/>
          </a:p>
        </p:txBody>
      </p:sp>
      <p:pic>
        <p:nvPicPr>
          <p:cNvPr id="1026" name="Picture 2" descr="https://public-media.interaction-design.org/images/uploads/4538d61f0be0d5492d642fd3989d494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231" y="2555306"/>
            <a:ext cx="6459955" cy="38759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ublic-media.interaction-design.org/images/uploads/57d3a1bae5ed4ae1c53f6638f289e8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527" y="2371723"/>
            <a:ext cx="6829707" cy="4243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068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err="1"/>
              <a:t>Prototüüpimine</a:t>
            </a:r>
            <a:endParaRPr lang="et-EE"/>
          </a:p>
        </p:txBody>
      </p:sp>
      <p:sp>
        <p:nvSpPr>
          <p:cNvPr id="3" name="Sisu kohatäide 2"/>
          <p:cNvSpPr>
            <a:spLocks noGrp="1"/>
          </p:cNvSpPr>
          <p:nvPr>
            <p:ph idx="1"/>
          </p:nvPr>
        </p:nvSpPr>
        <p:spPr/>
        <p:txBody>
          <a:bodyPr/>
          <a:lstStyle/>
          <a:p>
            <a:r>
              <a:rPr lang="et-EE"/>
              <a:t>Materialiseerunud versioon algsest ideest</a:t>
            </a:r>
          </a:p>
          <a:p>
            <a:r>
              <a:rPr lang="fi-FI" b="1" err="1"/>
              <a:t>Protos</a:t>
            </a:r>
            <a:r>
              <a:rPr lang="fi-FI"/>
              <a:t> (</a:t>
            </a:r>
            <a:r>
              <a:rPr lang="fi-FI" err="1"/>
              <a:t>kreeka</a:t>
            </a:r>
            <a:r>
              <a:rPr lang="fi-FI"/>
              <a:t> </a:t>
            </a:r>
            <a:r>
              <a:rPr lang="fi-FI" err="1"/>
              <a:t>keeles</a:t>
            </a:r>
            <a:r>
              <a:rPr lang="fi-FI"/>
              <a:t>) „</a:t>
            </a:r>
            <a:r>
              <a:rPr lang="fi-FI" err="1"/>
              <a:t>esimene</a:t>
            </a:r>
            <a:r>
              <a:rPr lang="fi-FI"/>
              <a:t>” + </a:t>
            </a:r>
            <a:r>
              <a:rPr lang="fi-FI" b="1" err="1"/>
              <a:t>Typos</a:t>
            </a:r>
            <a:r>
              <a:rPr lang="fi-FI"/>
              <a:t> (</a:t>
            </a:r>
            <a:r>
              <a:rPr lang="fi-FI" err="1"/>
              <a:t>kreeka</a:t>
            </a:r>
            <a:r>
              <a:rPr lang="fi-FI"/>
              <a:t> </a:t>
            </a:r>
            <a:r>
              <a:rPr lang="fi-FI" err="1"/>
              <a:t>keeles</a:t>
            </a:r>
            <a:r>
              <a:rPr lang="fi-FI"/>
              <a:t>) „</a:t>
            </a:r>
            <a:r>
              <a:rPr lang="fi-FI" err="1"/>
              <a:t>mulje</a:t>
            </a:r>
            <a:r>
              <a:rPr lang="fi-FI"/>
              <a:t>”</a:t>
            </a:r>
            <a:endParaRPr lang="et-EE"/>
          </a:p>
        </p:txBody>
      </p:sp>
      <p:pic>
        <p:nvPicPr>
          <p:cNvPr id="4" name="Picture 2" descr="paperprototüüb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916" y="3342290"/>
            <a:ext cx="5215387" cy="300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213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4"/>
          <p:cNvSpPr>
            <a:spLocks noGrp="1"/>
          </p:cNvSpPr>
          <p:nvPr>
            <p:ph type="title"/>
          </p:nvPr>
        </p:nvSpPr>
        <p:spPr/>
        <p:txBody>
          <a:bodyPr/>
          <a:lstStyle/>
          <a:p>
            <a:r>
              <a:rPr lang="et-EE"/>
              <a:t>Prototüübi tüübid</a:t>
            </a:r>
          </a:p>
        </p:txBody>
      </p:sp>
      <p:graphicFrame>
        <p:nvGraphicFramePr>
          <p:cNvPr id="9" name="Sisu kohatäide 8"/>
          <p:cNvGraphicFramePr>
            <a:graphicFrameLocks noGrp="1"/>
          </p:cNvGraphicFramePr>
          <p:nvPr>
            <p:ph idx="1"/>
            <p:extLst/>
          </p:nvPr>
        </p:nvGraphicFramePr>
        <p:xfrm>
          <a:off x="1143000" y="2057398"/>
          <a:ext cx="9872664" cy="3429003"/>
        </p:xfrm>
        <a:graphic>
          <a:graphicData uri="http://schemas.openxmlformats.org/drawingml/2006/table">
            <a:tbl>
              <a:tblPr firstRow="1" bandRow="1">
                <a:tableStyleId>{073A0DAA-6AF3-43AB-8588-CEC1D06C72B9}</a:tableStyleId>
              </a:tblPr>
              <a:tblGrid>
                <a:gridCol w="4936332">
                  <a:extLst>
                    <a:ext uri="{9D8B030D-6E8A-4147-A177-3AD203B41FA5}">
                      <a16:colId xmlns:a16="http://schemas.microsoft.com/office/drawing/2014/main" val="1598766646"/>
                    </a:ext>
                  </a:extLst>
                </a:gridCol>
                <a:gridCol w="4936332">
                  <a:extLst>
                    <a:ext uri="{9D8B030D-6E8A-4147-A177-3AD203B41FA5}">
                      <a16:colId xmlns:a16="http://schemas.microsoft.com/office/drawing/2014/main" val="1032681244"/>
                    </a:ext>
                  </a:extLst>
                </a:gridCol>
              </a:tblGrid>
              <a:tr h="1143001">
                <a:tc>
                  <a:txBody>
                    <a:bodyPr/>
                    <a:lstStyle/>
                    <a:p>
                      <a:r>
                        <a:rPr lang="et-EE" dirty="0"/>
                        <a:t>Paberil</a:t>
                      </a:r>
                    </a:p>
                  </a:txBody>
                  <a:tcPr/>
                </a:tc>
                <a:tc>
                  <a:txBody>
                    <a:bodyPr/>
                    <a:lstStyle/>
                    <a:p>
                      <a:r>
                        <a:rPr lang="et-EE" dirty="0"/>
                        <a:t>Ekraanil</a:t>
                      </a:r>
                    </a:p>
                  </a:txBody>
                  <a:tcPr/>
                </a:tc>
                <a:extLst>
                  <a:ext uri="{0D108BD9-81ED-4DB2-BD59-A6C34878D82A}">
                    <a16:rowId xmlns:a16="http://schemas.microsoft.com/office/drawing/2014/main" val="639000083"/>
                  </a:ext>
                </a:extLst>
              </a:tr>
              <a:tr h="1143001">
                <a:tc>
                  <a:txBody>
                    <a:bodyPr/>
                    <a:lstStyle/>
                    <a:p>
                      <a:r>
                        <a:rPr lang="et-EE" dirty="0"/>
                        <a:t>Joonistus, kavad või sõrestik (</a:t>
                      </a:r>
                      <a:r>
                        <a:rPr lang="et-EE" dirty="0" err="1"/>
                        <a:t>wireframe</a:t>
                      </a:r>
                      <a:r>
                        <a:rPr lang="et-EE" dirty="0"/>
                        <a:t>)</a:t>
                      </a:r>
                    </a:p>
                  </a:txBody>
                  <a:tcPr/>
                </a:tc>
                <a:tc>
                  <a:txBody>
                    <a:bodyPr/>
                    <a:lstStyle/>
                    <a:p>
                      <a:r>
                        <a:rPr lang="et-EE" dirty="0"/>
                        <a:t>Klikitav</a:t>
                      </a:r>
                      <a:r>
                        <a:rPr lang="et-EE" baseline="0" dirty="0"/>
                        <a:t> sõrestik</a:t>
                      </a:r>
                      <a:endParaRPr lang="et-EE" dirty="0"/>
                    </a:p>
                  </a:txBody>
                  <a:tcPr/>
                </a:tc>
                <a:extLst>
                  <a:ext uri="{0D108BD9-81ED-4DB2-BD59-A6C34878D82A}">
                    <a16:rowId xmlns:a16="http://schemas.microsoft.com/office/drawing/2014/main" val="2153308153"/>
                  </a:ext>
                </a:extLst>
              </a:tr>
              <a:tr h="1143001">
                <a:tc>
                  <a:txBody>
                    <a:bodyPr/>
                    <a:lstStyle/>
                    <a:p>
                      <a:r>
                        <a:rPr lang="et-EE" dirty="0"/>
                        <a:t>Paberil</a:t>
                      </a:r>
                      <a:r>
                        <a:rPr lang="et-EE" baseline="0" dirty="0"/>
                        <a:t> prototüüp</a:t>
                      </a:r>
                      <a:endParaRPr lang="et-EE" dirty="0"/>
                    </a:p>
                  </a:txBody>
                  <a:tcPr/>
                </a:tc>
                <a:tc>
                  <a:txBody>
                    <a:bodyPr/>
                    <a:lstStyle/>
                    <a:p>
                      <a:r>
                        <a:rPr lang="et-EE" dirty="0"/>
                        <a:t>Interaktiivne</a:t>
                      </a:r>
                      <a:r>
                        <a:rPr lang="et-EE" baseline="0" dirty="0"/>
                        <a:t> prototüüp</a:t>
                      </a:r>
                      <a:endParaRPr lang="et-EE" dirty="0"/>
                    </a:p>
                  </a:txBody>
                  <a:tcPr/>
                </a:tc>
                <a:extLst>
                  <a:ext uri="{0D108BD9-81ED-4DB2-BD59-A6C34878D82A}">
                    <a16:rowId xmlns:a16="http://schemas.microsoft.com/office/drawing/2014/main" val="1817998249"/>
                  </a:ext>
                </a:extLst>
              </a:tr>
            </a:tbl>
          </a:graphicData>
        </a:graphic>
      </p:graphicFrame>
    </p:spTree>
    <p:extLst>
      <p:ext uri="{BB962C8B-B14F-4D97-AF65-F5344CB8AC3E}">
        <p14:creationId xmlns:p14="http://schemas.microsoft.com/office/powerpoint/2010/main" val="3153471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Kurt/</a:t>
            </a:r>
            <a:r>
              <a:rPr lang="et-EE" dirty="0" err="1"/>
              <a:t>vaegkuulja</a:t>
            </a:r>
            <a:endParaRPr lang="et-EE" dirty="0"/>
          </a:p>
        </p:txBody>
      </p:sp>
      <p:sp>
        <p:nvSpPr>
          <p:cNvPr id="3" name="Sisu kohatäide 2"/>
          <p:cNvSpPr>
            <a:spLocks noGrp="1"/>
          </p:cNvSpPr>
          <p:nvPr>
            <p:ph idx="1"/>
          </p:nvPr>
        </p:nvSpPr>
        <p:spPr/>
        <p:txBody>
          <a:bodyPr/>
          <a:lstStyle/>
          <a:p>
            <a:pPr fontAlgn="base"/>
            <a:r>
              <a:rPr lang="et-EE" dirty="0"/>
              <a:t>Kasutab veebi nagu tavaline kasutaja, kellel puudub võimalus heli esitada. Spetsiifilisi abivahendeid reeglina ei kasuta, aga otsib helile alternatiivseid tekstikirjeldusi.</a:t>
            </a:r>
          </a:p>
          <a:p>
            <a:endParaRPr lang="et-EE" dirty="0"/>
          </a:p>
        </p:txBody>
      </p:sp>
      <p:pic>
        <p:nvPicPr>
          <p:cNvPr id="5122" name="Picture 2" descr="Image result for sign language trans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817" y="3210779"/>
            <a:ext cx="4723648" cy="31361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video subtit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905" y="3210779"/>
            <a:ext cx="5575341" cy="3136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9050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Prototüübi dimensioon ehk mõõde</a:t>
            </a:r>
            <a:endParaRPr lang="et-EE" dirty="0"/>
          </a:p>
        </p:txBody>
      </p:sp>
      <p:sp>
        <p:nvSpPr>
          <p:cNvPr id="3" name="Sisu kohatäide 2"/>
          <p:cNvSpPr>
            <a:spLocks noGrp="1"/>
          </p:cNvSpPr>
          <p:nvPr>
            <p:ph idx="1"/>
          </p:nvPr>
        </p:nvSpPr>
        <p:spPr/>
        <p:txBody>
          <a:bodyPr/>
          <a:lstStyle/>
          <a:p>
            <a:r>
              <a:rPr lang="et-EE" b="1" dirty="0"/>
              <a:t>Horisontaalne prototüüp</a:t>
            </a:r>
            <a:r>
              <a:rPr lang="et-EE" dirty="0"/>
              <a:t>: kõik omadused, osaliste funktsioonidega.</a:t>
            </a:r>
          </a:p>
          <a:p>
            <a:r>
              <a:rPr lang="et-EE" b="1" dirty="0"/>
              <a:t>Vertikaalne prototüüp</a:t>
            </a:r>
            <a:r>
              <a:rPr lang="et-EE" dirty="0"/>
              <a:t>: mõned valitud omadused täis funktsionaalsusega</a:t>
            </a:r>
            <a:endParaRPr lang="et-EE" dirty="0"/>
          </a:p>
        </p:txBody>
      </p:sp>
      <p:pic>
        <p:nvPicPr>
          <p:cNvPr id="10242" name="Picture 2" descr="Image result for prototyping vert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268" y="3152550"/>
            <a:ext cx="5288511" cy="34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908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Täpsus (</a:t>
            </a:r>
            <a:r>
              <a:rPr lang="et-EE" err="1"/>
              <a:t>fidelity</a:t>
            </a:r>
            <a:r>
              <a:rPr lang="et-EE"/>
              <a:t>)</a:t>
            </a:r>
          </a:p>
        </p:txBody>
      </p:sp>
      <p:sp>
        <p:nvSpPr>
          <p:cNvPr id="3" name="Sisu kohatäide 2"/>
          <p:cNvSpPr>
            <a:spLocks noGrp="1"/>
          </p:cNvSpPr>
          <p:nvPr>
            <p:ph idx="1"/>
          </p:nvPr>
        </p:nvSpPr>
        <p:spPr/>
        <p:txBody>
          <a:bodyPr/>
          <a:lstStyle/>
          <a:p>
            <a:r>
              <a:rPr lang="et-EE"/>
              <a:t>Sarnasus aste lõpp tootele</a:t>
            </a:r>
          </a:p>
        </p:txBody>
      </p:sp>
      <p:pic>
        <p:nvPicPr>
          <p:cNvPr id="14338" name="Picture 2" descr="Image result for prototype fide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316" y="2625160"/>
            <a:ext cx="8065670" cy="382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0264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15362" name="Picture 2" descr="Image result for prototype fide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474" y="271312"/>
            <a:ext cx="7259052" cy="631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9524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sp>
        <p:nvSpPr>
          <p:cNvPr id="4" name="Rectangle 3"/>
          <p:cNvSpPr/>
          <p:nvPr/>
        </p:nvSpPr>
        <p:spPr>
          <a:xfrm>
            <a:off x="1863539" y="2057400"/>
            <a:ext cx="2520279" cy="2415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GB"/>
          </a:p>
        </p:txBody>
      </p:sp>
      <p:sp>
        <p:nvSpPr>
          <p:cNvPr id="5" name="Rectangle 7"/>
          <p:cNvSpPr/>
          <p:nvPr/>
        </p:nvSpPr>
        <p:spPr>
          <a:xfrm>
            <a:off x="1446504" y="3596855"/>
            <a:ext cx="263214" cy="369332"/>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Calibri" charset="0"/>
                <a:ea typeface="MS PGothic" charset="0"/>
                <a:cs typeface="MS PGothic" charset="0"/>
              </a:defRPr>
            </a:lvl1pPr>
            <a:lvl2pPr marL="457200" algn="l" rtl="0" fontAlgn="base">
              <a:spcBef>
                <a:spcPct val="0"/>
              </a:spcBef>
              <a:spcAft>
                <a:spcPct val="0"/>
              </a:spcAft>
              <a:defRPr kern="1200">
                <a:solidFill>
                  <a:schemeClr val="tx1"/>
                </a:solidFill>
                <a:latin typeface="Calibri" charset="0"/>
                <a:ea typeface="MS PGothic" charset="0"/>
                <a:cs typeface="MS PGothic" charset="0"/>
              </a:defRPr>
            </a:lvl2pPr>
            <a:lvl3pPr marL="914400" algn="l" rtl="0" fontAlgn="base">
              <a:spcBef>
                <a:spcPct val="0"/>
              </a:spcBef>
              <a:spcAft>
                <a:spcPct val="0"/>
              </a:spcAft>
              <a:defRPr kern="1200">
                <a:solidFill>
                  <a:schemeClr val="tx1"/>
                </a:solidFill>
                <a:latin typeface="Calibri" charset="0"/>
                <a:ea typeface="MS PGothic" charset="0"/>
                <a:cs typeface="MS PGothic" charset="0"/>
              </a:defRPr>
            </a:lvl3pPr>
            <a:lvl4pPr marL="1371600" algn="l" rtl="0" fontAlgn="base">
              <a:spcBef>
                <a:spcPct val="0"/>
              </a:spcBef>
              <a:spcAft>
                <a:spcPct val="0"/>
              </a:spcAft>
              <a:defRPr kern="1200">
                <a:solidFill>
                  <a:schemeClr val="tx1"/>
                </a:solidFill>
                <a:latin typeface="Calibri" charset="0"/>
                <a:ea typeface="MS PGothic" charset="0"/>
                <a:cs typeface="MS PGothic" charset="0"/>
              </a:defRPr>
            </a:lvl4pPr>
            <a:lvl5pPr marL="1828800" algn="l"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r>
              <a:rPr lang="en-GB"/>
              <a:t>›</a:t>
            </a:r>
          </a:p>
        </p:txBody>
      </p:sp>
      <p:sp>
        <p:nvSpPr>
          <p:cNvPr id="6" name="Rectangle 20"/>
          <p:cNvSpPr/>
          <p:nvPr/>
        </p:nvSpPr>
        <p:spPr>
          <a:xfrm>
            <a:off x="4743859" y="2063368"/>
            <a:ext cx="2664295" cy="2415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GB"/>
          </a:p>
        </p:txBody>
      </p:sp>
      <p:sp>
        <p:nvSpPr>
          <p:cNvPr id="7" name="Rectangle 22"/>
          <p:cNvSpPr/>
          <p:nvPr/>
        </p:nvSpPr>
        <p:spPr>
          <a:xfrm>
            <a:off x="7696187" y="2057400"/>
            <a:ext cx="2664297" cy="2415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GB"/>
          </a:p>
        </p:txBody>
      </p:sp>
      <p:sp>
        <p:nvSpPr>
          <p:cNvPr id="8" name="TextBox 26"/>
          <p:cNvSpPr txBox="1"/>
          <p:nvPr/>
        </p:nvSpPr>
        <p:spPr bwMode="auto">
          <a:xfrm>
            <a:off x="2151009" y="3626964"/>
            <a:ext cx="1945341" cy="738664"/>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defPPr>
              <a:defRPr lang="en-US"/>
            </a:defPPr>
            <a:lvl1pPr algn="l" rtl="0" fontAlgn="base">
              <a:spcBef>
                <a:spcPct val="0"/>
              </a:spcBef>
              <a:spcAft>
                <a:spcPct val="0"/>
              </a:spcAft>
              <a:defRPr kern="1200">
                <a:solidFill>
                  <a:schemeClr val="tx1"/>
                </a:solidFill>
                <a:latin typeface="Calibri" charset="0"/>
                <a:ea typeface="MS PGothic" charset="0"/>
                <a:cs typeface="MS PGothic" charset="0"/>
              </a:defRPr>
            </a:lvl1pPr>
            <a:lvl2pPr marL="457200" algn="l" rtl="0" fontAlgn="base">
              <a:spcBef>
                <a:spcPct val="0"/>
              </a:spcBef>
              <a:spcAft>
                <a:spcPct val="0"/>
              </a:spcAft>
              <a:defRPr kern="1200">
                <a:solidFill>
                  <a:schemeClr val="tx1"/>
                </a:solidFill>
                <a:latin typeface="Calibri" charset="0"/>
                <a:ea typeface="MS PGothic" charset="0"/>
                <a:cs typeface="MS PGothic" charset="0"/>
              </a:defRPr>
            </a:lvl2pPr>
            <a:lvl3pPr marL="914400" algn="l" rtl="0" fontAlgn="base">
              <a:spcBef>
                <a:spcPct val="0"/>
              </a:spcBef>
              <a:spcAft>
                <a:spcPct val="0"/>
              </a:spcAft>
              <a:defRPr kern="1200">
                <a:solidFill>
                  <a:schemeClr val="tx1"/>
                </a:solidFill>
                <a:latin typeface="Calibri" charset="0"/>
                <a:ea typeface="MS PGothic" charset="0"/>
                <a:cs typeface="MS PGothic" charset="0"/>
              </a:defRPr>
            </a:lvl3pPr>
            <a:lvl4pPr marL="1371600" algn="l" rtl="0" fontAlgn="base">
              <a:spcBef>
                <a:spcPct val="0"/>
              </a:spcBef>
              <a:spcAft>
                <a:spcPct val="0"/>
              </a:spcAft>
              <a:defRPr kern="1200">
                <a:solidFill>
                  <a:schemeClr val="tx1"/>
                </a:solidFill>
                <a:latin typeface="Calibri" charset="0"/>
                <a:ea typeface="MS PGothic" charset="0"/>
                <a:cs typeface="MS PGothic" charset="0"/>
              </a:defRPr>
            </a:lvl4pPr>
            <a:lvl5pPr marL="1828800" algn="l"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pPr algn="ctr" eaLnBrk="1" hangingPunct="1"/>
            <a:r>
              <a:rPr lang="en-GB" sz="2800" b="1">
                <a:solidFill>
                  <a:schemeClr val="bg1"/>
                </a:solidFill>
                <a:latin typeface="Arial Narrow" pitchFamily="34" charset="0"/>
                <a:ea typeface="ＭＳ Ｐゴシック" pitchFamily="34" charset="-128"/>
              </a:rPr>
              <a:t>SEO</a:t>
            </a:r>
            <a:br>
              <a:rPr lang="en-GB" b="1">
                <a:solidFill>
                  <a:schemeClr val="bg1"/>
                </a:solidFill>
                <a:latin typeface="Arial Narrow" pitchFamily="34" charset="0"/>
                <a:ea typeface="ＭＳ Ｐゴシック" pitchFamily="34" charset="-128"/>
              </a:rPr>
            </a:br>
            <a:r>
              <a:rPr lang="en-GB" sz="1400" b="1">
                <a:solidFill>
                  <a:schemeClr val="bg1"/>
                </a:solidFill>
              </a:rPr>
              <a:t>Ability to find your site</a:t>
            </a:r>
            <a:endParaRPr lang="en-GB" sz="1400" b="1">
              <a:solidFill>
                <a:schemeClr val="bg1"/>
              </a:solidFill>
              <a:latin typeface="Arial Narrow" pitchFamily="34" charset="0"/>
              <a:ea typeface="ＭＳ Ｐゴシック" pitchFamily="34" charset="-128"/>
            </a:endParaRPr>
          </a:p>
        </p:txBody>
      </p:sp>
      <p:sp>
        <p:nvSpPr>
          <p:cNvPr id="9" name="TextBox 27"/>
          <p:cNvSpPr txBox="1"/>
          <p:nvPr/>
        </p:nvSpPr>
        <p:spPr bwMode="auto">
          <a:xfrm>
            <a:off x="4884100" y="3641576"/>
            <a:ext cx="2299604" cy="738664"/>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defPPr>
              <a:defRPr lang="en-US"/>
            </a:defPPr>
            <a:lvl1pPr algn="l" rtl="0" fontAlgn="base">
              <a:spcBef>
                <a:spcPct val="0"/>
              </a:spcBef>
              <a:spcAft>
                <a:spcPct val="0"/>
              </a:spcAft>
              <a:defRPr kern="1200">
                <a:solidFill>
                  <a:schemeClr val="tx1"/>
                </a:solidFill>
                <a:latin typeface="Calibri" charset="0"/>
                <a:ea typeface="MS PGothic" charset="0"/>
                <a:cs typeface="MS PGothic" charset="0"/>
              </a:defRPr>
            </a:lvl1pPr>
            <a:lvl2pPr marL="457200" algn="l" rtl="0" fontAlgn="base">
              <a:spcBef>
                <a:spcPct val="0"/>
              </a:spcBef>
              <a:spcAft>
                <a:spcPct val="0"/>
              </a:spcAft>
              <a:defRPr kern="1200">
                <a:solidFill>
                  <a:schemeClr val="tx1"/>
                </a:solidFill>
                <a:latin typeface="Calibri" charset="0"/>
                <a:ea typeface="MS PGothic" charset="0"/>
                <a:cs typeface="MS PGothic" charset="0"/>
              </a:defRPr>
            </a:lvl2pPr>
            <a:lvl3pPr marL="914400" algn="l" rtl="0" fontAlgn="base">
              <a:spcBef>
                <a:spcPct val="0"/>
              </a:spcBef>
              <a:spcAft>
                <a:spcPct val="0"/>
              </a:spcAft>
              <a:defRPr kern="1200">
                <a:solidFill>
                  <a:schemeClr val="tx1"/>
                </a:solidFill>
                <a:latin typeface="Calibri" charset="0"/>
                <a:ea typeface="MS PGothic" charset="0"/>
                <a:cs typeface="MS PGothic" charset="0"/>
              </a:defRPr>
            </a:lvl3pPr>
            <a:lvl4pPr marL="1371600" algn="l" rtl="0" fontAlgn="base">
              <a:spcBef>
                <a:spcPct val="0"/>
              </a:spcBef>
              <a:spcAft>
                <a:spcPct val="0"/>
              </a:spcAft>
              <a:defRPr kern="1200">
                <a:solidFill>
                  <a:schemeClr val="tx1"/>
                </a:solidFill>
                <a:latin typeface="Calibri" charset="0"/>
                <a:ea typeface="MS PGothic" charset="0"/>
                <a:cs typeface="MS PGothic" charset="0"/>
              </a:defRPr>
            </a:lvl4pPr>
            <a:lvl5pPr marL="1828800" algn="l"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pPr algn="ctr" eaLnBrk="1" hangingPunct="1"/>
            <a:r>
              <a:rPr lang="en-GB" sz="2800" b="1">
                <a:solidFill>
                  <a:schemeClr val="bg1"/>
                </a:solidFill>
                <a:latin typeface="Arial Narrow" pitchFamily="34" charset="0"/>
                <a:ea typeface="ＭＳ Ｐゴシック" pitchFamily="34" charset="-128"/>
              </a:rPr>
              <a:t>USABILITY</a:t>
            </a:r>
            <a:br>
              <a:rPr lang="en-GB" b="1">
                <a:solidFill>
                  <a:schemeClr val="bg1"/>
                </a:solidFill>
                <a:latin typeface="Arial Narrow" pitchFamily="34" charset="0"/>
                <a:ea typeface="ＭＳ Ｐゴシック" pitchFamily="34" charset="-128"/>
              </a:rPr>
            </a:br>
            <a:r>
              <a:rPr lang="en-GB" sz="1400" b="1">
                <a:solidFill>
                  <a:schemeClr val="bg1"/>
                </a:solidFill>
              </a:rPr>
              <a:t>complete the task efficiently</a:t>
            </a:r>
            <a:endParaRPr lang="en-GB" sz="1400" b="1">
              <a:solidFill>
                <a:schemeClr val="bg1"/>
              </a:solidFill>
              <a:latin typeface="Arial Narrow" pitchFamily="34" charset="0"/>
              <a:ea typeface="ＭＳ Ｐゴシック" pitchFamily="34" charset="-128"/>
            </a:endParaRPr>
          </a:p>
        </p:txBody>
      </p:sp>
      <p:sp>
        <p:nvSpPr>
          <p:cNvPr id="10" name="TextBox 28"/>
          <p:cNvSpPr txBox="1"/>
          <p:nvPr/>
        </p:nvSpPr>
        <p:spPr bwMode="auto">
          <a:xfrm>
            <a:off x="7701459" y="3644488"/>
            <a:ext cx="2652457" cy="738664"/>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defPPr>
              <a:defRPr lang="en-US"/>
            </a:defPPr>
            <a:lvl1pPr algn="l" rtl="0" fontAlgn="base">
              <a:spcBef>
                <a:spcPct val="0"/>
              </a:spcBef>
              <a:spcAft>
                <a:spcPct val="0"/>
              </a:spcAft>
              <a:defRPr kern="1200">
                <a:solidFill>
                  <a:schemeClr val="tx1"/>
                </a:solidFill>
                <a:latin typeface="Calibri" charset="0"/>
                <a:ea typeface="MS PGothic" charset="0"/>
                <a:cs typeface="MS PGothic" charset="0"/>
              </a:defRPr>
            </a:lvl1pPr>
            <a:lvl2pPr marL="457200" algn="l" rtl="0" fontAlgn="base">
              <a:spcBef>
                <a:spcPct val="0"/>
              </a:spcBef>
              <a:spcAft>
                <a:spcPct val="0"/>
              </a:spcAft>
              <a:defRPr kern="1200">
                <a:solidFill>
                  <a:schemeClr val="tx1"/>
                </a:solidFill>
                <a:latin typeface="Calibri" charset="0"/>
                <a:ea typeface="MS PGothic" charset="0"/>
                <a:cs typeface="MS PGothic" charset="0"/>
              </a:defRPr>
            </a:lvl2pPr>
            <a:lvl3pPr marL="914400" algn="l" rtl="0" fontAlgn="base">
              <a:spcBef>
                <a:spcPct val="0"/>
              </a:spcBef>
              <a:spcAft>
                <a:spcPct val="0"/>
              </a:spcAft>
              <a:defRPr kern="1200">
                <a:solidFill>
                  <a:schemeClr val="tx1"/>
                </a:solidFill>
                <a:latin typeface="Calibri" charset="0"/>
                <a:ea typeface="MS PGothic" charset="0"/>
                <a:cs typeface="MS PGothic" charset="0"/>
              </a:defRPr>
            </a:lvl3pPr>
            <a:lvl4pPr marL="1371600" algn="l" rtl="0" fontAlgn="base">
              <a:spcBef>
                <a:spcPct val="0"/>
              </a:spcBef>
              <a:spcAft>
                <a:spcPct val="0"/>
              </a:spcAft>
              <a:defRPr kern="1200">
                <a:solidFill>
                  <a:schemeClr val="tx1"/>
                </a:solidFill>
                <a:latin typeface="Calibri" charset="0"/>
                <a:ea typeface="MS PGothic" charset="0"/>
                <a:cs typeface="MS PGothic" charset="0"/>
              </a:defRPr>
            </a:lvl4pPr>
            <a:lvl5pPr marL="1828800" algn="l"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pPr algn="ctr" eaLnBrk="1" hangingPunct="1"/>
            <a:r>
              <a:rPr lang="en-GB" sz="2800" b="1">
                <a:solidFill>
                  <a:schemeClr val="bg1"/>
                </a:solidFill>
                <a:latin typeface="Arial Narrow" pitchFamily="34" charset="0"/>
                <a:ea typeface="ＭＳ Ｐゴシック" pitchFamily="34" charset="-128"/>
              </a:rPr>
              <a:t>PET THEORY</a:t>
            </a:r>
            <a:br>
              <a:rPr lang="en-GB" b="1">
                <a:solidFill>
                  <a:schemeClr val="bg1"/>
                </a:solidFill>
                <a:latin typeface="Arial Narrow" pitchFamily="34" charset="0"/>
                <a:ea typeface="ＭＳ Ｐゴシック" pitchFamily="34" charset="-128"/>
              </a:rPr>
            </a:br>
            <a:r>
              <a:rPr lang="en-GB" sz="1400" b="1">
                <a:solidFill>
                  <a:schemeClr val="bg1"/>
                </a:solidFill>
              </a:rPr>
              <a:t> motivation to complete the task </a:t>
            </a:r>
            <a:endParaRPr lang="en-GB" sz="1400" b="1">
              <a:solidFill>
                <a:schemeClr val="bg1"/>
              </a:solidFill>
              <a:latin typeface="Arial Narrow" pitchFamily="34" charset="0"/>
              <a:ea typeface="ＭＳ Ｐゴシック" pitchFamily="34" charset="-128"/>
            </a:endParaRPr>
          </a:p>
        </p:txBody>
      </p:sp>
      <p:sp>
        <p:nvSpPr>
          <p:cNvPr id="11" name="TextBox 9"/>
          <p:cNvSpPr txBox="1"/>
          <p:nvPr/>
        </p:nvSpPr>
        <p:spPr bwMode="auto">
          <a:xfrm>
            <a:off x="5371179" y="4559096"/>
            <a:ext cx="1477012" cy="738664"/>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defPPr>
              <a:defRPr lang="en-US"/>
            </a:defPPr>
            <a:lvl1pPr algn="l" rtl="0" fontAlgn="base">
              <a:spcBef>
                <a:spcPct val="0"/>
              </a:spcBef>
              <a:spcAft>
                <a:spcPct val="0"/>
              </a:spcAft>
              <a:defRPr kern="1200">
                <a:solidFill>
                  <a:schemeClr val="tx1"/>
                </a:solidFill>
                <a:latin typeface="Calibri" charset="0"/>
                <a:ea typeface="MS PGothic" charset="0"/>
                <a:cs typeface="MS PGothic" charset="0"/>
              </a:defRPr>
            </a:lvl1pPr>
            <a:lvl2pPr marL="457200" algn="l" rtl="0" fontAlgn="base">
              <a:spcBef>
                <a:spcPct val="0"/>
              </a:spcBef>
              <a:spcAft>
                <a:spcPct val="0"/>
              </a:spcAft>
              <a:defRPr kern="1200">
                <a:solidFill>
                  <a:schemeClr val="tx1"/>
                </a:solidFill>
                <a:latin typeface="Calibri" charset="0"/>
                <a:ea typeface="MS PGothic" charset="0"/>
                <a:cs typeface="MS PGothic" charset="0"/>
              </a:defRPr>
            </a:lvl2pPr>
            <a:lvl3pPr marL="914400" algn="l" rtl="0" fontAlgn="base">
              <a:spcBef>
                <a:spcPct val="0"/>
              </a:spcBef>
              <a:spcAft>
                <a:spcPct val="0"/>
              </a:spcAft>
              <a:defRPr kern="1200">
                <a:solidFill>
                  <a:schemeClr val="tx1"/>
                </a:solidFill>
                <a:latin typeface="Calibri" charset="0"/>
                <a:ea typeface="MS PGothic" charset="0"/>
                <a:cs typeface="MS PGothic" charset="0"/>
              </a:defRPr>
            </a:lvl3pPr>
            <a:lvl4pPr marL="1371600" algn="l" rtl="0" fontAlgn="base">
              <a:spcBef>
                <a:spcPct val="0"/>
              </a:spcBef>
              <a:spcAft>
                <a:spcPct val="0"/>
              </a:spcAft>
              <a:defRPr kern="1200">
                <a:solidFill>
                  <a:schemeClr val="tx1"/>
                </a:solidFill>
                <a:latin typeface="Calibri" charset="0"/>
                <a:ea typeface="MS PGothic" charset="0"/>
                <a:cs typeface="MS PGothic" charset="0"/>
              </a:defRPr>
            </a:lvl4pPr>
            <a:lvl5pPr marL="1828800" algn="l"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pPr algn="ctr" eaLnBrk="1" hangingPunct="1"/>
            <a:r>
              <a:rPr lang="en-GB" sz="2800" b="1">
                <a:latin typeface="Arial Narrow" pitchFamily="34" charset="0"/>
                <a:ea typeface="ＭＳ Ｐゴシック" pitchFamily="34" charset="-128"/>
              </a:rPr>
              <a:t>“Can do”</a:t>
            </a:r>
            <a:br>
              <a:rPr lang="en-GB" b="1">
                <a:latin typeface="Arial Narrow" pitchFamily="34" charset="0"/>
                <a:ea typeface="ＭＳ Ｐゴシック" pitchFamily="34" charset="-128"/>
              </a:rPr>
            </a:br>
            <a:endParaRPr lang="en-GB" sz="1400" b="1">
              <a:latin typeface="Arial Narrow" pitchFamily="34" charset="0"/>
              <a:ea typeface="ＭＳ Ｐゴシック" pitchFamily="34" charset="-128"/>
            </a:endParaRPr>
          </a:p>
        </p:txBody>
      </p:sp>
      <p:sp>
        <p:nvSpPr>
          <p:cNvPr id="12" name="TextBox 10"/>
          <p:cNvSpPr txBox="1"/>
          <p:nvPr/>
        </p:nvSpPr>
        <p:spPr bwMode="auto">
          <a:xfrm>
            <a:off x="8285033" y="4559097"/>
            <a:ext cx="1556836" cy="2031325"/>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defPPr>
              <a:defRPr lang="en-US"/>
            </a:defPPr>
            <a:lvl1pPr algn="l" rtl="0" fontAlgn="base">
              <a:spcBef>
                <a:spcPct val="0"/>
              </a:spcBef>
              <a:spcAft>
                <a:spcPct val="0"/>
              </a:spcAft>
              <a:defRPr kern="1200">
                <a:solidFill>
                  <a:schemeClr val="tx1"/>
                </a:solidFill>
                <a:latin typeface="Calibri" charset="0"/>
                <a:ea typeface="MS PGothic" charset="0"/>
                <a:cs typeface="MS PGothic" charset="0"/>
              </a:defRPr>
            </a:lvl1pPr>
            <a:lvl2pPr marL="457200" algn="l" rtl="0" fontAlgn="base">
              <a:spcBef>
                <a:spcPct val="0"/>
              </a:spcBef>
              <a:spcAft>
                <a:spcPct val="0"/>
              </a:spcAft>
              <a:defRPr kern="1200">
                <a:solidFill>
                  <a:schemeClr val="tx1"/>
                </a:solidFill>
                <a:latin typeface="Calibri" charset="0"/>
                <a:ea typeface="MS PGothic" charset="0"/>
                <a:cs typeface="MS PGothic" charset="0"/>
              </a:defRPr>
            </a:lvl2pPr>
            <a:lvl3pPr marL="914400" algn="l" rtl="0" fontAlgn="base">
              <a:spcBef>
                <a:spcPct val="0"/>
              </a:spcBef>
              <a:spcAft>
                <a:spcPct val="0"/>
              </a:spcAft>
              <a:defRPr kern="1200">
                <a:solidFill>
                  <a:schemeClr val="tx1"/>
                </a:solidFill>
                <a:latin typeface="Calibri" charset="0"/>
                <a:ea typeface="MS PGothic" charset="0"/>
                <a:cs typeface="MS PGothic" charset="0"/>
              </a:defRPr>
            </a:lvl3pPr>
            <a:lvl4pPr marL="1371600" algn="l" rtl="0" fontAlgn="base">
              <a:spcBef>
                <a:spcPct val="0"/>
              </a:spcBef>
              <a:spcAft>
                <a:spcPct val="0"/>
              </a:spcAft>
              <a:defRPr kern="1200">
                <a:solidFill>
                  <a:schemeClr val="tx1"/>
                </a:solidFill>
                <a:latin typeface="Calibri" charset="0"/>
                <a:ea typeface="MS PGothic" charset="0"/>
                <a:cs typeface="MS PGothic" charset="0"/>
              </a:defRPr>
            </a:lvl4pPr>
            <a:lvl5pPr marL="1828800" algn="l"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pPr algn="ctr" eaLnBrk="1" hangingPunct="1"/>
            <a:r>
              <a:rPr lang="en-GB" sz="2800" b="1">
                <a:latin typeface="Arial Narrow" pitchFamily="34" charset="0"/>
                <a:ea typeface="ＭＳ Ｐゴシック" pitchFamily="34" charset="-128"/>
              </a:rPr>
              <a:t>“Will do”</a:t>
            </a:r>
            <a:br>
              <a:rPr lang="en-GB" sz="2800" b="1">
                <a:latin typeface="Arial Narrow" pitchFamily="34" charset="0"/>
                <a:ea typeface="ＭＳ Ｐゴシック" pitchFamily="34" charset="-128"/>
              </a:rPr>
            </a:br>
            <a:r>
              <a:rPr lang="et-EE" sz="2800" b="1">
                <a:solidFill>
                  <a:schemeClr val="tx1">
                    <a:lumMod val="50000"/>
                    <a:lumOff val="50000"/>
                  </a:schemeClr>
                </a:solidFill>
                <a:latin typeface="Arial Narrow" pitchFamily="34" charset="0"/>
                <a:ea typeface="ＭＳ Ｐゴシック" pitchFamily="34" charset="-128"/>
              </a:rPr>
              <a:t>Julgusta,</a:t>
            </a:r>
          </a:p>
          <a:p>
            <a:pPr algn="ctr" eaLnBrk="1" hangingPunct="1"/>
            <a:r>
              <a:rPr lang="et-EE" sz="2800" b="1">
                <a:solidFill>
                  <a:schemeClr val="tx1">
                    <a:lumMod val="50000"/>
                    <a:lumOff val="50000"/>
                  </a:schemeClr>
                </a:solidFill>
                <a:latin typeface="Arial Narrow" pitchFamily="34" charset="0"/>
                <a:ea typeface="ＭＳ Ｐゴシック" pitchFamily="34" charset="-128"/>
              </a:rPr>
              <a:t>Motiveeri,</a:t>
            </a:r>
          </a:p>
          <a:p>
            <a:pPr algn="ctr" eaLnBrk="1" hangingPunct="1"/>
            <a:r>
              <a:rPr lang="et-EE" sz="2800" b="1">
                <a:solidFill>
                  <a:schemeClr val="tx1">
                    <a:lumMod val="50000"/>
                    <a:lumOff val="50000"/>
                  </a:schemeClr>
                </a:solidFill>
                <a:latin typeface="Arial Narrow" pitchFamily="34" charset="0"/>
                <a:ea typeface="ＭＳ Ｐゴシック" pitchFamily="34" charset="-128"/>
              </a:rPr>
              <a:t>Piira</a:t>
            </a:r>
            <a:br>
              <a:rPr lang="en-GB" b="1">
                <a:latin typeface="Arial Narrow" pitchFamily="34" charset="0"/>
                <a:ea typeface="ＭＳ Ｐゴシック" pitchFamily="34" charset="-128"/>
              </a:rPr>
            </a:br>
            <a:endParaRPr lang="en-GB" sz="1400" b="1">
              <a:latin typeface="Arial Narrow" pitchFamily="34" charset="0"/>
              <a:ea typeface="ＭＳ Ｐゴシック" pitchFamily="34" charset="-128"/>
            </a:endParaRPr>
          </a:p>
        </p:txBody>
      </p:sp>
      <p:pic>
        <p:nvPicPr>
          <p:cNvPr id="13" name="Picture 11" descr="search.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11611" y="2417440"/>
            <a:ext cx="1152128" cy="1152128"/>
          </a:xfrm>
          <a:prstGeom prst="rect">
            <a:avLst/>
          </a:prstGeom>
        </p:spPr>
      </p:pic>
      <p:pic>
        <p:nvPicPr>
          <p:cNvPr id="14" name="Picture 12" descr="mou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080" y="2345432"/>
            <a:ext cx="1255987" cy="1205748"/>
          </a:xfrm>
          <a:prstGeom prst="rect">
            <a:avLst/>
          </a:prstGeom>
        </p:spPr>
      </p:pic>
      <p:pic>
        <p:nvPicPr>
          <p:cNvPr id="15" name="Picture 15" descr="hea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283" y="2510904"/>
            <a:ext cx="1041400" cy="965200"/>
          </a:xfrm>
          <a:prstGeom prst="rect">
            <a:avLst/>
          </a:prstGeom>
        </p:spPr>
      </p:pic>
    </p:spTree>
    <p:extLst>
      <p:ext uri="{BB962C8B-B14F-4D97-AF65-F5344CB8AC3E}">
        <p14:creationId xmlns:p14="http://schemas.microsoft.com/office/powerpoint/2010/main" val="29130047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Kuidas alustada? </a:t>
            </a:r>
            <a:r>
              <a:rPr lang="et-EE" err="1"/>
              <a:t>Top</a:t>
            </a:r>
            <a:r>
              <a:rPr lang="et-EE"/>
              <a:t> 6</a:t>
            </a:r>
          </a:p>
        </p:txBody>
      </p:sp>
      <p:sp>
        <p:nvSpPr>
          <p:cNvPr id="3" name="Sisu kohatäide 2"/>
          <p:cNvSpPr>
            <a:spLocks noGrp="1"/>
          </p:cNvSpPr>
          <p:nvPr>
            <p:ph idx="1"/>
          </p:nvPr>
        </p:nvSpPr>
        <p:spPr/>
        <p:txBody>
          <a:bodyPr/>
          <a:lstStyle/>
          <a:p>
            <a:r>
              <a:rPr lang="et-EE"/>
              <a:t>Vastastikkus (</a:t>
            </a:r>
            <a:r>
              <a:rPr lang="et-EE" i="1"/>
              <a:t>sina mulle, mina sulle.</a:t>
            </a:r>
            <a:r>
              <a:rPr lang="et-EE"/>
              <a:t>)</a:t>
            </a:r>
          </a:p>
          <a:p>
            <a:r>
              <a:rPr lang="et-EE"/>
              <a:t>Pühendumine ja järjepidevus</a:t>
            </a:r>
          </a:p>
          <a:p>
            <a:r>
              <a:rPr lang="et-EE"/>
              <a:t>Sotsiaalne tõend</a:t>
            </a:r>
          </a:p>
          <a:p>
            <a:r>
              <a:rPr lang="et-EE"/>
              <a:t>Meeldivus</a:t>
            </a:r>
          </a:p>
          <a:p>
            <a:r>
              <a:rPr lang="et-EE"/>
              <a:t>Autoriteet</a:t>
            </a:r>
          </a:p>
          <a:p>
            <a:r>
              <a:rPr lang="et-EE"/>
              <a:t>Nappus</a:t>
            </a:r>
          </a:p>
        </p:txBody>
      </p:sp>
    </p:spTree>
    <p:extLst>
      <p:ext uri="{BB962C8B-B14F-4D97-AF65-F5344CB8AC3E}">
        <p14:creationId xmlns:p14="http://schemas.microsoft.com/office/powerpoint/2010/main" val="36734301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Vastastikkus</a:t>
            </a:r>
          </a:p>
        </p:txBody>
      </p:sp>
      <p:sp>
        <p:nvSpPr>
          <p:cNvPr id="3" name="Sisu kohatäide 2"/>
          <p:cNvSpPr>
            <a:spLocks noGrp="1"/>
          </p:cNvSpPr>
          <p:nvPr>
            <p:ph idx="1"/>
          </p:nvPr>
        </p:nvSpPr>
        <p:spPr/>
        <p:txBody>
          <a:bodyPr/>
          <a:lstStyle/>
          <a:p>
            <a:pPr fontAlgn="base"/>
            <a:r>
              <a:rPr lang="et-EE"/>
              <a:t>Anna midagi tasuta</a:t>
            </a:r>
            <a:endParaRPr lang="en-US"/>
          </a:p>
          <a:p>
            <a:pPr fontAlgn="base"/>
            <a:r>
              <a:rPr lang="et-EE"/>
              <a:t>Paku midagi väärtuslik kasutaja pühenduse eest</a:t>
            </a:r>
            <a:endParaRPr lang="en-US"/>
          </a:p>
          <a:p>
            <a:endParaRPr lang="et-EE"/>
          </a:p>
        </p:txBody>
      </p:sp>
      <p:pic>
        <p:nvPicPr>
          <p:cNvPr id="1026" name="Picture 2" descr="Persuasion: BuzzStream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6281" y="3007895"/>
            <a:ext cx="4792557" cy="35305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rsuasion: Hubspot trial 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314" y="3511090"/>
            <a:ext cx="533400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0797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Sotsiaalne tõend</a:t>
            </a:r>
          </a:p>
        </p:txBody>
      </p:sp>
      <p:sp>
        <p:nvSpPr>
          <p:cNvPr id="3" name="Sisu kohatäide 2"/>
          <p:cNvSpPr>
            <a:spLocks noGrp="1"/>
          </p:cNvSpPr>
          <p:nvPr>
            <p:ph idx="1"/>
          </p:nvPr>
        </p:nvSpPr>
        <p:spPr/>
        <p:txBody>
          <a:bodyPr/>
          <a:lstStyle/>
          <a:p>
            <a:pPr fontAlgn="base"/>
            <a:r>
              <a:rPr lang="et-EE"/>
              <a:t>Tooge välja veenvad kommentaarid sarnaselt sihtgrupilt</a:t>
            </a:r>
          </a:p>
          <a:p>
            <a:pPr fontAlgn="base"/>
            <a:r>
              <a:rPr lang="et-EE"/>
              <a:t>Markeeri äratuntavalt populaarsemad ning soodsamad tooted </a:t>
            </a:r>
          </a:p>
          <a:p>
            <a:endParaRPr lang="et-EE"/>
          </a:p>
        </p:txBody>
      </p:sp>
      <p:pic>
        <p:nvPicPr>
          <p:cNvPr id="5" name="Picture 1" descr="Kindle Fire HD - Stunning 7&quot; Tablet - Google Chrome"/>
          <p:cNvPicPr>
            <a:picLocks noChangeAspect="1"/>
          </p:cNvPicPr>
          <p:nvPr/>
        </p:nvPicPr>
        <p:blipFill rotWithShape="1">
          <a:blip r:embed="rId2" cstate="email">
            <a:extLst>
              <a:ext uri="{28A0092B-C50C-407E-A947-70E740481C1C}">
                <a14:useLocalDpi xmlns:a14="http://schemas.microsoft.com/office/drawing/2010/main" val="0"/>
              </a:ext>
            </a:extLst>
          </a:blip>
          <a:srcRect l="417" t="9269" r="18472" b="2141"/>
          <a:stretch/>
        </p:blipFill>
        <p:spPr>
          <a:xfrm>
            <a:off x="6208295" y="3404566"/>
            <a:ext cx="5175984" cy="3084319"/>
          </a:xfrm>
          <a:prstGeom prst="rect">
            <a:avLst/>
          </a:prstGeom>
        </p:spPr>
      </p:pic>
      <p:sp>
        <p:nvSpPr>
          <p:cNvPr id="6" name="Rounded Rectangular Callout 10"/>
          <p:cNvSpPr/>
          <p:nvPr/>
        </p:nvSpPr>
        <p:spPr>
          <a:xfrm>
            <a:off x="6981701" y="4665247"/>
            <a:ext cx="1133660" cy="1173786"/>
          </a:xfrm>
          <a:prstGeom prst="wedgeRoundRectCallout">
            <a:avLst>
              <a:gd name="adj1" fmla="val 85906"/>
              <a:gd name="adj2" fmla="val -7326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a:t>Likes and reviews</a:t>
            </a:r>
          </a:p>
        </p:txBody>
      </p:sp>
      <p:sp>
        <p:nvSpPr>
          <p:cNvPr id="7" name="Rounded Rectangular Callout 8"/>
          <p:cNvSpPr/>
          <p:nvPr/>
        </p:nvSpPr>
        <p:spPr>
          <a:xfrm>
            <a:off x="10535302" y="4399582"/>
            <a:ext cx="1253975" cy="701970"/>
          </a:xfrm>
          <a:prstGeom prst="wedgeRoundRectCallout">
            <a:avLst>
              <a:gd name="adj1" fmla="val -67590"/>
              <a:gd name="adj2" fmla="val -7143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a:t>Likes &amp; reviews</a:t>
            </a:r>
          </a:p>
        </p:txBody>
      </p:sp>
      <p:sp>
        <p:nvSpPr>
          <p:cNvPr id="8" name="Rectangle 6"/>
          <p:cNvSpPr/>
          <p:nvPr/>
        </p:nvSpPr>
        <p:spPr>
          <a:xfrm>
            <a:off x="8191321" y="4106815"/>
            <a:ext cx="2565970" cy="292488"/>
          </a:xfrm>
          <a:prstGeom prst="rect">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4098" name="Picture 2" descr="Image result for social proof persua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35023"/>
            <a:ext cx="4548785" cy="2004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8582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Autoriteet</a:t>
            </a:r>
          </a:p>
        </p:txBody>
      </p:sp>
      <p:sp>
        <p:nvSpPr>
          <p:cNvPr id="3" name="Sisu kohatäide 2"/>
          <p:cNvSpPr>
            <a:spLocks noGrp="1"/>
          </p:cNvSpPr>
          <p:nvPr>
            <p:ph idx="1"/>
          </p:nvPr>
        </p:nvSpPr>
        <p:spPr/>
        <p:txBody>
          <a:bodyPr/>
          <a:lstStyle/>
          <a:p>
            <a:pPr fontAlgn="base"/>
            <a:r>
              <a:rPr lang="et-EE"/>
              <a:t>Kasuta autoriteetseid partnereid, tunnuseid jne</a:t>
            </a:r>
          </a:p>
          <a:p>
            <a:pPr fontAlgn="base"/>
            <a:r>
              <a:rPr lang="et-EE"/>
              <a:t>Tsiteeri tunnustatud eksperte või organisatsioone</a:t>
            </a:r>
          </a:p>
          <a:p>
            <a:endParaRPr lang="et-EE"/>
          </a:p>
        </p:txBody>
      </p:sp>
      <p:pic>
        <p:nvPicPr>
          <p:cNvPr id="4" name="Picture 4" descr="http://farm4.staticflickr.com/3026/2666475768_518d66144b_b.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363326" y="3426431"/>
            <a:ext cx="4193465" cy="30136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uthority persua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4010" y="3275800"/>
            <a:ext cx="3164305" cy="316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7120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Meeldivus</a:t>
            </a:r>
          </a:p>
        </p:txBody>
      </p:sp>
      <p:sp>
        <p:nvSpPr>
          <p:cNvPr id="3" name="Sisu kohatäide 2"/>
          <p:cNvSpPr>
            <a:spLocks noGrp="1"/>
          </p:cNvSpPr>
          <p:nvPr>
            <p:ph idx="1"/>
          </p:nvPr>
        </p:nvSpPr>
        <p:spPr/>
        <p:txBody>
          <a:bodyPr/>
          <a:lstStyle/>
          <a:p>
            <a:r>
              <a:rPr lang="et-EE"/>
              <a:t>Tuttavad või meeldivad näod kliendi sihtgrupist</a:t>
            </a:r>
          </a:p>
          <a:p>
            <a:r>
              <a:rPr lang="et-EE"/>
              <a:t>Sihtgrupile vastav keelekasutus</a:t>
            </a:r>
          </a:p>
        </p:txBody>
      </p:sp>
      <p:pic>
        <p:nvPicPr>
          <p:cNvPr id="6150" name="Picture 6" descr="Persuasion: Airbnb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0361" y="2851483"/>
            <a:ext cx="5030217" cy="361097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liking principle of persua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79" y="3717758"/>
            <a:ext cx="5631664" cy="274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8622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Nappus</a:t>
            </a:r>
          </a:p>
        </p:txBody>
      </p:sp>
      <p:sp>
        <p:nvSpPr>
          <p:cNvPr id="3" name="Sisu kohatäide 2"/>
          <p:cNvSpPr>
            <a:spLocks noGrp="1"/>
          </p:cNvSpPr>
          <p:nvPr>
            <p:ph idx="1"/>
          </p:nvPr>
        </p:nvSpPr>
        <p:spPr/>
        <p:txBody>
          <a:bodyPr/>
          <a:lstStyle/>
          <a:p>
            <a:pPr fontAlgn="base"/>
            <a:r>
              <a:rPr lang="et-EE"/>
              <a:t>Limiteeri pakkumisi kas aja või kogusega</a:t>
            </a:r>
          </a:p>
          <a:p>
            <a:pPr fontAlgn="base"/>
            <a:r>
              <a:rPr lang="et-EE"/>
              <a:t>Kasuta pakkumise lõpu taimereid</a:t>
            </a:r>
          </a:p>
          <a:p>
            <a:endParaRPr lang="et-EE"/>
          </a:p>
        </p:txBody>
      </p:sp>
      <p:pic>
        <p:nvPicPr>
          <p:cNvPr id="3074" name="Picture 2" descr="Persuasion: QuickSprout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435" y="3503194"/>
            <a:ext cx="53340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carcity s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517" y="2310063"/>
            <a:ext cx="5227337" cy="359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72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Motoorikahäirega inimene</a:t>
            </a:r>
            <a:endParaRPr lang="et-EE" dirty="0"/>
          </a:p>
        </p:txBody>
      </p:sp>
      <p:sp>
        <p:nvSpPr>
          <p:cNvPr id="3" name="Sisu kohatäide 2"/>
          <p:cNvSpPr>
            <a:spLocks noGrp="1"/>
          </p:cNvSpPr>
          <p:nvPr>
            <p:ph idx="1"/>
          </p:nvPr>
        </p:nvSpPr>
        <p:spPr/>
        <p:txBody>
          <a:bodyPr/>
          <a:lstStyle/>
          <a:p>
            <a:r>
              <a:rPr lang="et-EE" dirty="0"/>
              <a:t>Kasutab sisendseadmeid (klaviatuur, hiir) ebatraditsiooniliselt, näiteks juhib lõuaga või jalaga hiirt, kasutab puuteekraani suus oleva abivahendiga, kasutab klaviatuuri ninaga, kasutab häälkäsklusi jne.</a:t>
            </a:r>
          </a:p>
          <a:p>
            <a:endParaRPr lang="et-EE" dirty="0"/>
          </a:p>
        </p:txBody>
      </p:sp>
      <p:pic>
        <p:nvPicPr>
          <p:cNvPr id="6146" name="Picture 2" descr="Image result for stephen haw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43" y="3368090"/>
            <a:ext cx="5305926" cy="29845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tephen haw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231" y="3368090"/>
            <a:ext cx="4285502" cy="298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2181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err="1"/>
              <a:t>Mängustamine</a:t>
            </a:r>
            <a:r>
              <a:rPr lang="et-EE" dirty="0"/>
              <a:t> (</a:t>
            </a:r>
            <a:r>
              <a:rPr lang="et-EE" dirty="0" err="1"/>
              <a:t>gamification</a:t>
            </a:r>
            <a:r>
              <a:rPr lang="et-EE" dirty="0"/>
              <a:t>)</a:t>
            </a:r>
          </a:p>
        </p:txBody>
      </p:sp>
      <p:sp>
        <p:nvSpPr>
          <p:cNvPr id="3" name="Sisu kohatäide 2"/>
          <p:cNvSpPr>
            <a:spLocks noGrp="1"/>
          </p:cNvSpPr>
          <p:nvPr>
            <p:ph idx="1"/>
          </p:nvPr>
        </p:nvSpPr>
        <p:spPr/>
        <p:txBody>
          <a:bodyPr/>
          <a:lstStyle/>
          <a:p>
            <a:r>
              <a:rPr lang="et-EE" dirty="0"/>
              <a:t>Mänguelementide kasutamine mittemängulises keskkonnas</a:t>
            </a:r>
          </a:p>
          <a:p>
            <a:r>
              <a:rPr lang="et-EE" dirty="0"/>
              <a:t>Tõsta aktiivsust ja motivatsiooni</a:t>
            </a:r>
          </a:p>
          <a:p>
            <a:r>
              <a:rPr lang="et-EE" dirty="0"/>
              <a:t>Tekitada kulgemine </a:t>
            </a:r>
          </a:p>
          <a:p>
            <a:endParaRPr lang="et-EE" dirty="0"/>
          </a:p>
        </p:txBody>
      </p:sp>
    </p:spTree>
    <p:extLst>
      <p:ext uri="{BB962C8B-B14F-4D97-AF65-F5344CB8AC3E}">
        <p14:creationId xmlns:p14="http://schemas.microsoft.com/office/powerpoint/2010/main" val="40462398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Kulgemine (</a:t>
            </a:r>
            <a:r>
              <a:rPr lang="et-EE" dirty="0" err="1"/>
              <a:t>flow</a:t>
            </a:r>
            <a:r>
              <a:rPr lang="et-EE" dirty="0"/>
              <a:t>)</a:t>
            </a:r>
          </a:p>
        </p:txBody>
      </p:sp>
      <p:sp>
        <p:nvSpPr>
          <p:cNvPr id="3" name="Sisu kohatäide 2"/>
          <p:cNvSpPr>
            <a:spLocks noGrp="1"/>
          </p:cNvSpPr>
          <p:nvPr>
            <p:ph idx="1"/>
          </p:nvPr>
        </p:nvSpPr>
        <p:spPr/>
        <p:txBody>
          <a:bodyPr/>
          <a:lstStyle/>
          <a:p>
            <a:r>
              <a:rPr lang="et-EE" dirty="0"/>
              <a:t>Olukord, kus osaleja on tegevusele nii keskendunud, et ta kaotab ajataju, lõpetab muretsemise enese ja </a:t>
            </a:r>
            <a:r>
              <a:rPr lang="et-EE" dirty="0" err="1"/>
              <a:t>argiasjade</a:t>
            </a:r>
            <a:r>
              <a:rPr lang="et-EE" dirty="0"/>
              <a:t> pärast</a:t>
            </a:r>
          </a:p>
        </p:txBody>
      </p:sp>
    </p:spTree>
    <p:extLst>
      <p:ext uri="{BB962C8B-B14F-4D97-AF65-F5344CB8AC3E}">
        <p14:creationId xmlns:p14="http://schemas.microsoft.com/office/powerpoint/2010/main" val="12379754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8194" name="Picture 2" descr="Image result for a hunter shoots a b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9600"/>
            <a:ext cx="9908672" cy="577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7252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9218" name="Picture 2" descr="Image result for a hunter shoots a b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081" y="609600"/>
            <a:ext cx="7698707" cy="546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0127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10242" name="Picture 2" descr="Image result for piano st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572" y="609600"/>
            <a:ext cx="10309726" cy="579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5844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Ülesanne</a:t>
            </a:r>
          </a:p>
        </p:txBody>
      </p:sp>
      <p:sp>
        <p:nvSpPr>
          <p:cNvPr id="3" name="Sisu kohatäide 2"/>
          <p:cNvSpPr>
            <a:spLocks noGrp="1"/>
          </p:cNvSpPr>
          <p:nvPr>
            <p:ph idx="1"/>
          </p:nvPr>
        </p:nvSpPr>
        <p:spPr/>
        <p:txBody>
          <a:bodyPr/>
          <a:lstStyle/>
          <a:p>
            <a:r>
              <a:rPr lang="et-EE" dirty="0"/>
              <a:t>Oma projektile sarnasete lehtede leidmine</a:t>
            </a:r>
          </a:p>
          <a:p>
            <a:r>
              <a:rPr lang="et-EE" dirty="0"/>
              <a:t>Mis hästi, mis halvasti, mis võiks paremini teha</a:t>
            </a:r>
          </a:p>
        </p:txBody>
      </p:sp>
    </p:spTree>
    <p:extLst>
      <p:ext uri="{BB962C8B-B14F-4D97-AF65-F5344CB8AC3E}">
        <p14:creationId xmlns:p14="http://schemas.microsoft.com/office/powerpoint/2010/main" val="33657478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p:cNvSpPr>
            <a:spLocks noGrp="1"/>
          </p:cNvSpPr>
          <p:nvPr>
            <p:ph type="title"/>
          </p:nvPr>
        </p:nvSpPr>
        <p:spPr/>
        <p:txBody>
          <a:bodyPr/>
          <a:lstStyle/>
          <a:p>
            <a:r>
              <a:rPr lang="et-EE" dirty="0"/>
              <a:t>Loeng 5</a:t>
            </a:r>
          </a:p>
        </p:txBody>
      </p:sp>
      <p:sp>
        <p:nvSpPr>
          <p:cNvPr id="5" name="Teksti kohatäide 4"/>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21339940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Kultuuri dimensioonid</a:t>
            </a:r>
          </a:p>
        </p:txBody>
      </p:sp>
      <p:sp>
        <p:nvSpPr>
          <p:cNvPr id="3" name="Sisu kohatäide 2"/>
          <p:cNvSpPr>
            <a:spLocks noGrp="1"/>
          </p:cNvSpPr>
          <p:nvPr>
            <p:ph idx="1"/>
          </p:nvPr>
        </p:nvSpPr>
        <p:spPr/>
        <p:txBody>
          <a:bodyPr>
            <a:normAutofit/>
          </a:bodyPr>
          <a:lstStyle/>
          <a:p>
            <a:r>
              <a:rPr lang="et-EE" dirty="0" err="1"/>
              <a:t>Gerard</a:t>
            </a:r>
            <a:r>
              <a:rPr lang="et-EE" dirty="0"/>
              <a:t> Hendrik – Madalmaade </a:t>
            </a:r>
            <a:r>
              <a:rPr lang="et-EE" dirty="0" err="1"/>
              <a:t>sotasiaal</a:t>
            </a:r>
            <a:r>
              <a:rPr lang="et-EE" dirty="0"/>
              <a:t> psühholoog</a:t>
            </a:r>
          </a:p>
          <a:p>
            <a:r>
              <a:rPr lang="et-EE" dirty="0"/>
              <a:t>Mõtles välja oma nimelise </a:t>
            </a:r>
            <a:r>
              <a:rPr lang="et-EE" b="1" dirty="0"/>
              <a:t>kultuuri dimensiooni </a:t>
            </a:r>
            <a:r>
              <a:rPr lang="et-EE" dirty="0"/>
              <a:t>teooria</a:t>
            </a:r>
          </a:p>
          <a:p>
            <a:endParaRPr lang="et-EE" dirty="0"/>
          </a:p>
        </p:txBody>
      </p:sp>
    </p:spTree>
    <p:extLst>
      <p:ext uri="{BB962C8B-B14F-4D97-AF65-F5344CB8AC3E}">
        <p14:creationId xmlns:p14="http://schemas.microsoft.com/office/powerpoint/2010/main" val="42350800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4" name="Picture 2" descr="Image result for Hofstede's cultural dimensions the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863559"/>
            <a:ext cx="9872872" cy="5553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5269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et-EE" dirty="0" err="1"/>
              <a:t>Power</a:t>
            </a:r>
            <a:r>
              <a:rPr lang="et-EE" dirty="0"/>
              <a:t> </a:t>
            </a:r>
            <a:r>
              <a:rPr lang="et-EE" dirty="0" err="1"/>
              <a:t>distance</a:t>
            </a:r>
            <a:r>
              <a:rPr lang="et-EE" dirty="0"/>
              <a:t> </a:t>
            </a:r>
            <a:r>
              <a:rPr lang="et-EE" dirty="0" err="1"/>
              <a:t>index</a:t>
            </a:r>
            <a:r>
              <a:rPr lang="et-EE" dirty="0"/>
              <a:t> (PDI) </a:t>
            </a:r>
          </a:p>
        </p:txBody>
      </p:sp>
      <p:sp>
        <p:nvSpPr>
          <p:cNvPr id="3" name="Sisu kohatäide 2"/>
          <p:cNvSpPr>
            <a:spLocks noGrp="1"/>
          </p:cNvSpPr>
          <p:nvPr>
            <p:ph idx="1"/>
          </p:nvPr>
        </p:nvSpPr>
        <p:spPr/>
        <p:txBody>
          <a:bodyPr/>
          <a:lstStyle/>
          <a:p>
            <a:pPr marL="45720" indent="0">
              <a:buNone/>
            </a:pPr>
            <a:br>
              <a:rPr lang="et-EE" dirty="0"/>
            </a:br>
            <a:br>
              <a:rPr lang="et-EE" dirty="0"/>
            </a:br>
            <a:br>
              <a:rPr lang="et-EE" dirty="0"/>
            </a:br>
            <a:br>
              <a:rPr lang="et-EE" dirty="0"/>
            </a:br>
            <a:endParaRPr lang="et-EE" dirty="0"/>
          </a:p>
        </p:txBody>
      </p:sp>
      <p:pic>
        <p:nvPicPr>
          <p:cNvPr id="21506" name="Picture 2" descr="http://cdn.mos.cms.futurecdn.net/42b0618ab2f277ce1cc9c167f28f32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295" y="2057400"/>
            <a:ext cx="10250280" cy="385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035620"/>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838F7E612D05F4B92E24EF6E5DDC856" ma:contentTypeVersion="0" ma:contentTypeDescription="Loo uus dokument" ma:contentTypeScope="" ma:versionID="898a6f0536b72044a130f5dfa85b630d">
  <xsd:schema xmlns:xsd="http://www.w3.org/2001/XMLSchema" xmlns:xs="http://www.w3.org/2001/XMLSchema" xmlns:p="http://schemas.microsoft.com/office/2006/metadata/properties" targetNamespace="http://schemas.microsoft.com/office/2006/metadata/properties" ma:root="true" ma:fieldsID="be4bcce07f893b964f3243a90d2528c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F97711-AB4D-47D3-840E-12E288D7C7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F552246-883E-4B68-86AE-261168D41B24}">
  <ds:schemaRefs>
    <ds:schemaRef ds:uri="http://schemas.microsoft.com/sharepoint/v3/contenttype/forms"/>
  </ds:schemaRefs>
</ds:datastoreItem>
</file>

<file path=customXml/itemProps3.xml><?xml version="1.0" encoding="utf-8"?>
<ds:datastoreItem xmlns:ds="http://schemas.openxmlformats.org/officeDocument/2006/customXml" ds:itemID="{C4CEC821-D871-4C18-A73B-7F349FD8EE93}">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2132</TotalTime>
  <Words>3052</Words>
  <Application>Microsoft Office PowerPoint</Application>
  <PresentationFormat>Laiekraan</PresentationFormat>
  <Paragraphs>436</Paragraphs>
  <Slides>111</Slides>
  <Notes>13</Notes>
  <HiddenSlides>1</HiddenSlides>
  <MMClips>0</MMClips>
  <ScaleCrop>false</ScaleCrop>
  <HeadingPairs>
    <vt:vector size="6" baseType="variant">
      <vt:variant>
        <vt:lpstr>Kasutatud fondid</vt:lpstr>
      </vt:variant>
      <vt:variant>
        <vt:i4>6</vt:i4>
      </vt:variant>
      <vt:variant>
        <vt:lpstr>Kujundus</vt:lpstr>
      </vt:variant>
      <vt:variant>
        <vt:i4>1</vt:i4>
      </vt:variant>
      <vt:variant>
        <vt:lpstr>Slaidipealkirjad</vt:lpstr>
      </vt:variant>
      <vt:variant>
        <vt:i4>111</vt:i4>
      </vt:variant>
    </vt:vector>
  </HeadingPairs>
  <TitlesOfParts>
    <vt:vector size="118" baseType="lpstr">
      <vt:lpstr>MS PGothic</vt:lpstr>
      <vt:lpstr>MS PGothic</vt:lpstr>
      <vt:lpstr>Arial</vt:lpstr>
      <vt:lpstr>Arial Narrow</vt:lpstr>
      <vt:lpstr>Calibri</vt:lpstr>
      <vt:lpstr>Corbel</vt:lpstr>
      <vt:lpstr>Basis</vt:lpstr>
      <vt:lpstr>Kasutajakeskkne kasutajaliidese disain</vt:lpstr>
      <vt:lpstr>Tänase päeva plaan</vt:lpstr>
      <vt:lpstr>juurdepääsetavuse põhimõtted</vt:lpstr>
      <vt:lpstr>WCAG 2.0 (Web Content Accessibility Guidelines 2.0)</vt:lpstr>
      <vt:lpstr>Juurdepääsetavuse kasutaja rühmad</vt:lpstr>
      <vt:lpstr>Pime</vt:lpstr>
      <vt:lpstr>Vaegnägija</vt:lpstr>
      <vt:lpstr>Kurt/vaegkuulja</vt:lpstr>
      <vt:lpstr>Motoorikahäirega inimene</vt:lpstr>
      <vt:lpstr>Kasutegurid kasutajale</vt:lpstr>
      <vt:lpstr>Kasutegurid omanikule</vt:lpstr>
      <vt:lpstr>WCAG 2.0 jaotub (link)</vt:lpstr>
      <vt:lpstr>Tasemed</vt:lpstr>
      <vt:lpstr>Testimiseks tööriistad</vt:lpstr>
      <vt:lpstr>Statistikat (2015)</vt:lpstr>
      <vt:lpstr>Statistikat HTML valideerimise kohta</vt:lpstr>
      <vt:lpstr>Statistikat HTML valideerimise kohta</vt:lpstr>
      <vt:lpstr>PowerPointi esitlus</vt:lpstr>
      <vt:lpstr>PowerPointi esitlus</vt:lpstr>
      <vt:lpstr>Põhiprobleemid</vt:lpstr>
      <vt:lpstr>Tarkvaraarenduse metoodikad</vt:lpstr>
      <vt:lpstr>Kaose raport - The Standish Group Report </vt:lpstr>
      <vt:lpstr>PowerPointi esitlus</vt:lpstr>
      <vt:lpstr>PowerPointi esitlus</vt:lpstr>
      <vt:lpstr>Agiilse arenduse manifest (link)</vt:lpstr>
      <vt:lpstr>Agiilse arenduse põhimõtted 1/4</vt:lpstr>
      <vt:lpstr>Agiilse arenduse põhimõtted 2/4</vt:lpstr>
      <vt:lpstr>Agiilse arenduse põhimõtted 3/4</vt:lpstr>
      <vt:lpstr>Agiilse arenduse põhimõtted 4/4</vt:lpstr>
      <vt:lpstr>Ajalugu</vt:lpstr>
      <vt:lpstr>Tarkvaraarendus mudelid</vt:lpstr>
      <vt:lpstr>Agiilsed metoodikad</vt:lpstr>
      <vt:lpstr>Kanban</vt:lpstr>
      <vt:lpstr>Scrum</vt:lpstr>
      <vt:lpstr>Terminid</vt:lpstr>
      <vt:lpstr>Terminid</vt:lpstr>
      <vt:lpstr>Scrum rollid</vt:lpstr>
      <vt:lpstr>PowerPointi esitlus</vt:lpstr>
      <vt:lpstr>UX/UI ja agiilne lähenemine 1/2</vt:lpstr>
      <vt:lpstr>UX/UI ja agiilne lähenemine 2/2</vt:lpstr>
      <vt:lpstr>UX/UI ja Scrum 1/2</vt:lpstr>
      <vt:lpstr>UX/UI ja Scrum 2/2</vt:lpstr>
      <vt:lpstr>Eelmised korrad</vt:lpstr>
      <vt:lpstr>Aines kaetud teemad</vt:lpstr>
      <vt:lpstr>Loeng 1</vt:lpstr>
      <vt:lpstr>Heuristiline hindamine Jakob Nielsen</vt:lpstr>
      <vt:lpstr>Heuristilise hindamise protsess</vt:lpstr>
      <vt:lpstr>Heuristika hindamise näide</vt:lpstr>
      <vt:lpstr>Ülesanne</vt:lpstr>
      <vt:lpstr>Loeng 2</vt:lpstr>
      <vt:lpstr>Miks on persoonad kasulikud?</vt:lpstr>
      <vt:lpstr>Info kogumine</vt:lpstr>
      <vt:lpstr>Näidiskasutajate ehk persoonade loomine </vt:lpstr>
      <vt:lpstr>PowerPointi esitlus</vt:lpstr>
      <vt:lpstr>Ülesanne</vt:lpstr>
      <vt:lpstr>Loeng 3</vt:lpstr>
      <vt:lpstr>Navigatsiooni struktuurid</vt:lpstr>
      <vt:lpstr>Hierarhiline struktuur</vt:lpstr>
      <vt:lpstr>Kasutajate eeldused</vt:lpstr>
      <vt:lpstr>Klienditeekonna kaardistamine</vt:lpstr>
      <vt:lpstr>Mis on kasutajateekonna kaardistamine?</vt:lpstr>
      <vt:lpstr>PowerPointi esitlus</vt:lpstr>
      <vt:lpstr>Kaardi komponendid</vt:lpstr>
      <vt:lpstr>Jutusein (inglise k. storyboard)</vt:lpstr>
      <vt:lpstr>PowerPointi esitlus</vt:lpstr>
      <vt:lpstr>Kaartide sorteerimine</vt:lpstr>
      <vt:lpstr>Kasutatakse</vt:lpstr>
      <vt:lpstr>Erinevad meetodid</vt:lpstr>
      <vt:lpstr>Kaartide sorteerimine</vt:lpstr>
      <vt:lpstr>Ülesanne</vt:lpstr>
      <vt:lpstr>Loeng 4</vt:lpstr>
      <vt:lpstr>Hea ja halb UX disain</vt:lpstr>
      <vt:lpstr>Kasutajaliides ei ole reageeriv </vt:lpstr>
      <vt:lpstr>Vormid on liiga nõudlikud</vt:lpstr>
      <vt:lpstr>Puudub sots.võrgustiku login</vt:lpstr>
      <vt:lpstr>Arusaamatu navigatsioon</vt:lpstr>
      <vt:lpstr>Informatsiooni ülekoormus</vt:lpstr>
      <vt:lpstr>Prototüüpimine</vt:lpstr>
      <vt:lpstr>Prototüübi tüübid</vt:lpstr>
      <vt:lpstr>Prototüübi dimensioon ehk mõõde</vt:lpstr>
      <vt:lpstr>Täpsus (fidelity)</vt:lpstr>
      <vt:lpstr>PowerPointi esitlus</vt:lpstr>
      <vt:lpstr>PowerPointi esitlus</vt:lpstr>
      <vt:lpstr>Kuidas alustada? Top 6</vt:lpstr>
      <vt:lpstr>Vastastikkus</vt:lpstr>
      <vt:lpstr>Sotsiaalne tõend</vt:lpstr>
      <vt:lpstr>Autoriteet</vt:lpstr>
      <vt:lpstr>Meeldivus</vt:lpstr>
      <vt:lpstr>Nappus</vt:lpstr>
      <vt:lpstr>Mängustamine (gamification)</vt:lpstr>
      <vt:lpstr>Kulgemine (flow)</vt:lpstr>
      <vt:lpstr>PowerPointi esitlus</vt:lpstr>
      <vt:lpstr>PowerPointi esitlus</vt:lpstr>
      <vt:lpstr>PowerPointi esitlus</vt:lpstr>
      <vt:lpstr>Ülesanne</vt:lpstr>
      <vt:lpstr>Loeng 5</vt:lpstr>
      <vt:lpstr>Kultuuri dimensioonid</vt:lpstr>
      <vt:lpstr>PowerPointi esitlus</vt:lpstr>
      <vt:lpstr>Power distance index (PDI) </vt:lpstr>
      <vt:lpstr>Masculinity vs. femininity (MAS)</vt:lpstr>
      <vt:lpstr>Long-term orientation vs. short-term orientation (LTO)</vt:lpstr>
      <vt:lpstr>Indulgence vs. restraint (IND)</vt:lpstr>
      <vt:lpstr>Suurbritannia vs Prantsusmaa</vt:lpstr>
      <vt:lpstr>PowerPointi esitlus</vt:lpstr>
      <vt:lpstr>Värvi assotsiatsioonid</vt:lpstr>
      <vt:lpstr>PowerPointi esitlus</vt:lpstr>
      <vt:lpstr>Terminid</vt:lpstr>
      <vt:lpstr>Kultuuriruum</vt:lpstr>
      <vt:lpstr>Ülesanne</vt:lpstr>
      <vt:lpstr>Ainetöö</vt:lpstr>
      <vt:lpstr>Aine töö</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Kasutajakeskkne kasutajaliidese disain</dc:title>
  <dc:creator>Alo Press</dc:creator>
  <cp:lastModifiedBy>Alo Press</cp:lastModifiedBy>
  <cp:revision>155</cp:revision>
  <dcterms:modified xsi:type="dcterms:W3CDTF">2016-11-26T06:08:08Z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0x0101006838F7E612D05F4B92E24EF6E5DDC856</vt:lpwstr>
  </property>
  <property fmtid="{D5CDD505-2E9C-101B-9397-08002B2CF9AE}" pid="3" name="IsMyDocuments">
    <vt:bool>true</vt:bool>
  </property>
</Properties>
</file>